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56" r:id="rId3"/>
    <p:sldId id="322" r:id="rId4"/>
    <p:sldId id="349" r:id="rId5"/>
    <p:sldId id="318" r:id="rId6"/>
    <p:sldId id="325" r:id="rId7"/>
    <p:sldId id="339" r:id="rId8"/>
    <p:sldId id="326" r:id="rId9"/>
    <p:sldId id="276" r:id="rId10"/>
    <p:sldId id="334" r:id="rId11"/>
    <p:sldId id="346" r:id="rId12"/>
    <p:sldId id="336" r:id="rId13"/>
    <p:sldId id="337" r:id="rId14"/>
    <p:sldId id="338" r:id="rId15"/>
    <p:sldId id="283" r:id="rId16"/>
    <p:sldId id="340" r:id="rId17"/>
    <p:sldId id="341" r:id="rId18"/>
    <p:sldId id="342" r:id="rId19"/>
    <p:sldId id="343" r:id="rId20"/>
    <p:sldId id="275" r:id="rId21"/>
    <p:sldId id="289" r:id="rId22"/>
    <p:sldId id="353" r:id="rId23"/>
    <p:sldId id="279" r:id="rId24"/>
    <p:sldId id="320" r:id="rId25"/>
    <p:sldId id="284" r:id="rId26"/>
    <p:sldId id="350" r:id="rId27"/>
    <p:sldId id="286" r:id="rId28"/>
    <p:sldId id="287" r:id="rId29"/>
    <p:sldId id="280" r:id="rId30"/>
    <p:sldId id="351" r:id="rId31"/>
    <p:sldId id="352" r:id="rId32"/>
    <p:sldId id="295" r:id="rId33"/>
    <p:sldId id="299" r:id="rId34"/>
    <p:sldId id="297" r:id="rId35"/>
    <p:sldId id="288" r:id="rId36"/>
    <p:sldId id="291" r:id="rId37"/>
    <p:sldId id="298" r:id="rId38"/>
    <p:sldId id="300" r:id="rId39"/>
    <p:sldId id="296" r:id="rId40"/>
    <p:sldId id="301" r:id="rId41"/>
    <p:sldId id="321" r:id="rId42"/>
    <p:sldId id="307" r:id="rId43"/>
    <p:sldId id="302" r:id="rId44"/>
    <p:sldId id="305" r:id="rId45"/>
    <p:sldId id="304" r:id="rId46"/>
    <p:sldId id="308" r:id="rId47"/>
    <p:sldId id="306" r:id="rId48"/>
    <p:sldId id="309" r:id="rId49"/>
    <p:sldId id="310" r:id="rId50"/>
    <p:sldId id="311" r:id="rId51"/>
    <p:sldId id="347" r:id="rId52"/>
    <p:sldId id="348" r:id="rId5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34" autoAdjust="0"/>
    <p:restoredTop sz="94660"/>
  </p:normalViewPr>
  <p:slideViewPr>
    <p:cSldViewPr>
      <p:cViewPr varScale="1">
        <p:scale>
          <a:sx n="129" d="100"/>
          <a:sy n="129" d="100"/>
        </p:scale>
        <p:origin x="-1108" y="-10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CDC7AAF-9CB8-420C-8DC4-7879D2558FC0}" type="datetimeFigureOut">
              <a:rPr lang="en-US" smtClean="0"/>
              <a:t>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3D8186-1354-452A-B8AC-AD586FB13CB6}" type="slidenum">
              <a:rPr lang="en-US" smtClean="0"/>
              <a:t>‹#›</a:t>
            </a:fld>
            <a:endParaRPr lang="en-US"/>
          </a:p>
        </p:txBody>
      </p:sp>
    </p:spTree>
    <p:extLst>
      <p:ext uri="{BB962C8B-B14F-4D97-AF65-F5344CB8AC3E}">
        <p14:creationId xmlns:p14="http://schemas.microsoft.com/office/powerpoint/2010/main" val="10538556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DC7AAF-9CB8-420C-8DC4-7879D2558FC0}" type="datetimeFigureOut">
              <a:rPr lang="en-US" smtClean="0"/>
              <a:t>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3D8186-1354-452A-B8AC-AD586FB13CB6}" type="slidenum">
              <a:rPr lang="en-US" smtClean="0"/>
              <a:t>‹#›</a:t>
            </a:fld>
            <a:endParaRPr lang="en-US"/>
          </a:p>
        </p:txBody>
      </p:sp>
    </p:spTree>
    <p:extLst>
      <p:ext uri="{BB962C8B-B14F-4D97-AF65-F5344CB8AC3E}">
        <p14:creationId xmlns:p14="http://schemas.microsoft.com/office/powerpoint/2010/main" val="16011711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DC7AAF-9CB8-420C-8DC4-7879D2558FC0}" type="datetimeFigureOut">
              <a:rPr lang="en-US" smtClean="0"/>
              <a:t>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3D8186-1354-452A-B8AC-AD586FB13CB6}" type="slidenum">
              <a:rPr lang="en-US" smtClean="0"/>
              <a:t>‹#›</a:t>
            </a:fld>
            <a:endParaRPr lang="en-US"/>
          </a:p>
        </p:txBody>
      </p:sp>
    </p:spTree>
    <p:extLst>
      <p:ext uri="{BB962C8B-B14F-4D97-AF65-F5344CB8AC3E}">
        <p14:creationId xmlns:p14="http://schemas.microsoft.com/office/powerpoint/2010/main" val="3501677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DC7AAF-9CB8-420C-8DC4-7879D2558FC0}" type="datetimeFigureOut">
              <a:rPr lang="en-US" smtClean="0"/>
              <a:t>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3D8186-1354-452A-B8AC-AD586FB13CB6}" type="slidenum">
              <a:rPr lang="en-US" smtClean="0"/>
              <a:t>‹#›</a:t>
            </a:fld>
            <a:endParaRPr lang="en-US"/>
          </a:p>
        </p:txBody>
      </p:sp>
    </p:spTree>
    <p:extLst>
      <p:ext uri="{BB962C8B-B14F-4D97-AF65-F5344CB8AC3E}">
        <p14:creationId xmlns:p14="http://schemas.microsoft.com/office/powerpoint/2010/main" val="25829182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CDC7AAF-9CB8-420C-8DC4-7879D2558FC0}" type="datetimeFigureOut">
              <a:rPr lang="en-US" smtClean="0"/>
              <a:t>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3D8186-1354-452A-B8AC-AD586FB13CB6}" type="slidenum">
              <a:rPr lang="en-US" smtClean="0"/>
              <a:t>‹#›</a:t>
            </a:fld>
            <a:endParaRPr lang="en-US"/>
          </a:p>
        </p:txBody>
      </p:sp>
    </p:spTree>
    <p:extLst>
      <p:ext uri="{BB962C8B-B14F-4D97-AF65-F5344CB8AC3E}">
        <p14:creationId xmlns:p14="http://schemas.microsoft.com/office/powerpoint/2010/main" val="20178787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CDC7AAF-9CB8-420C-8DC4-7879D2558FC0}" type="datetimeFigureOut">
              <a:rPr lang="en-US" smtClean="0"/>
              <a:t>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3D8186-1354-452A-B8AC-AD586FB13CB6}" type="slidenum">
              <a:rPr lang="en-US" smtClean="0"/>
              <a:t>‹#›</a:t>
            </a:fld>
            <a:endParaRPr lang="en-US"/>
          </a:p>
        </p:txBody>
      </p:sp>
    </p:spTree>
    <p:extLst>
      <p:ext uri="{BB962C8B-B14F-4D97-AF65-F5344CB8AC3E}">
        <p14:creationId xmlns:p14="http://schemas.microsoft.com/office/powerpoint/2010/main" val="28264953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CDC7AAF-9CB8-420C-8DC4-7879D2558FC0}" type="datetimeFigureOut">
              <a:rPr lang="en-US" smtClean="0"/>
              <a:t>2/9/2015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33D8186-1354-452A-B8AC-AD586FB13CB6}" type="slidenum">
              <a:rPr lang="en-US" smtClean="0"/>
              <a:t>‹#›</a:t>
            </a:fld>
            <a:endParaRPr lang="en-US"/>
          </a:p>
        </p:txBody>
      </p:sp>
    </p:spTree>
    <p:extLst>
      <p:ext uri="{BB962C8B-B14F-4D97-AF65-F5344CB8AC3E}">
        <p14:creationId xmlns:p14="http://schemas.microsoft.com/office/powerpoint/2010/main" val="22414604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CDC7AAF-9CB8-420C-8DC4-7879D2558FC0}" type="datetimeFigureOut">
              <a:rPr lang="en-US" smtClean="0"/>
              <a:t>2/9/2015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33D8186-1354-452A-B8AC-AD586FB13CB6}" type="slidenum">
              <a:rPr lang="en-US" smtClean="0"/>
              <a:t>‹#›</a:t>
            </a:fld>
            <a:endParaRPr lang="en-US"/>
          </a:p>
        </p:txBody>
      </p:sp>
    </p:spTree>
    <p:extLst>
      <p:ext uri="{BB962C8B-B14F-4D97-AF65-F5344CB8AC3E}">
        <p14:creationId xmlns:p14="http://schemas.microsoft.com/office/powerpoint/2010/main" val="1084563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DC7AAF-9CB8-420C-8DC4-7879D2558FC0}" type="datetimeFigureOut">
              <a:rPr lang="en-US" smtClean="0"/>
              <a:t>2/9/2015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33D8186-1354-452A-B8AC-AD586FB13CB6}" type="slidenum">
              <a:rPr lang="en-US" smtClean="0"/>
              <a:t>‹#›</a:t>
            </a:fld>
            <a:endParaRPr lang="en-US"/>
          </a:p>
        </p:txBody>
      </p:sp>
    </p:spTree>
    <p:extLst>
      <p:ext uri="{BB962C8B-B14F-4D97-AF65-F5344CB8AC3E}">
        <p14:creationId xmlns:p14="http://schemas.microsoft.com/office/powerpoint/2010/main" val="23410483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DC7AAF-9CB8-420C-8DC4-7879D2558FC0}" type="datetimeFigureOut">
              <a:rPr lang="en-US" smtClean="0"/>
              <a:t>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3D8186-1354-452A-B8AC-AD586FB13CB6}" type="slidenum">
              <a:rPr lang="en-US" smtClean="0"/>
              <a:t>‹#›</a:t>
            </a:fld>
            <a:endParaRPr lang="en-US"/>
          </a:p>
        </p:txBody>
      </p:sp>
    </p:spTree>
    <p:extLst>
      <p:ext uri="{BB962C8B-B14F-4D97-AF65-F5344CB8AC3E}">
        <p14:creationId xmlns:p14="http://schemas.microsoft.com/office/powerpoint/2010/main" val="22191606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DC7AAF-9CB8-420C-8DC4-7879D2558FC0}" type="datetimeFigureOut">
              <a:rPr lang="en-US" smtClean="0"/>
              <a:t>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3D8186-1354-452A-B8AC-AD586FB13CB6}" type="slidenum">
              <a:rPr lang="en-US" smtClean="0"/>
              <a:t>‹#›</a:t>
            </a:fld>
            <a:endParaRPr lang="en-US"/>
          </a:p>
        </p:txBody>
      </p:sp>
    </p:spTree>
    <p:extLst>
      <p:ext uri="{BB962C8B-B14F-4D97-AF65-F5344CB8AC3E}">
        <p14:creationId xmlns:p14="http://schemas.microsoft.com/office/powerpoint/2010/main" val="30020210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DC7AAF-9CB8-420C-8DC4-7879D2558FC0}" type="datetimeFigureOut">
              <a:rPr lang="en-US" smtClean="0"/>
              <a:t>2/9/2015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3D8186-1354-452A-B8AC-AD586FB13CB6}" type="slidenum">
              <a:rPr lang="en-US" smtClean="0"/>
              <a:t>‹#›</a:t>
            </a:fld>
            <a:endParaRPr lang="en-US"/>
          </a:p>
        </p:txBody>
      </p:sp>
    </p:spTree>
    <p:extLst>
      <p:ext uri="{BB962C8B-B14F-4D97-AF65-F5344CB8AC3E}">
        <p14:creationId xmlns:p14="http://schemas.microsoft.com/office/powerpoint/2010/main" val="39955136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762000"/>
            <a:ext cx="7772400" cy="1470025"/>
          </a:xfrm>
        </p:spPr>
        <p:txBody>
          <a:bodyPr>
            <a:normAutofit fontScale="90000"/>
          </a:bodyPr>
          <a:lstStyle/>
          <a:p>
            <a:r>
              <a:rPr lang="en-US" dirty="0" smtClean="0"/>
              <a:t>ARGUMENT Writing Bell Ringers</a:t>
            </a:r>
            <a:br>
              <a:rPr lang="en-US" dirty="0" smtClean="0"/>
            </a:br>
            <a:r>
              <a:rPr lang="en-US" sz="3600" i="1" dirty="0" smtClean="0"/>
              <a:t>Designed to support on-demand performance</a:t>
            </a:r>
            <a:endParaRPr lang="en-US" i="1" dirty="0"/>
          </a:p>
        </p:txBody>
      </p:sp>
      <p:sp>
        <p:nvSpPr>
          <p:cNvPr id="3" name="Subtitle 2"/>
          <p:cNvSpPr>
            <a:spLocks noGrp="1"/>
          </p:cNvSpPr>
          <p:nvPr>
            <p:ph type="subTitle" idx="1"/>
          </p:nvPr>
        </p:nvSpPr>
        <p:spPr>
          <a:xfrm>
            <a:off x="609600" y="3886200"/>
            <a:ext cx="7924800" cy="1752600"/>
          </a:xfrm>
        </p:spPr>
        <p:txBody>
          <a:bodyPr>
            <a:normAutofit fontScale="70000" lnSpcReduction="20000"/>
          </a:bodyPr>
          <a:lstStyle/>
          <a:p>
            <a:r>
              <a:rPr lang="en-US" b="1" dirty="0" smtClean="0">
                <a:solidFill>
                  <a:schemeClr val="tx1"/>
                </a:solidFill>
              </a:rPr>
              <a:t>Jean </a:t>
            </a:r>
            <a:r>
              <a:rPr lang="en-US" b="1" dirty="0" err="1" smtClean="0">
                <a:solidFill>
                  <a:schemeClr val="tx1"/>
                </a:solidFill>
              </a:rPr>
              <a:t>Wolph</a:t>
            </a:r>
            <a:endParaRPr lang="en-US" b="1" dirty="0" smtClean="0">
              <a:solidFill>
                <a:schemeClr val="tx1"/>
              </a:solidFill>
            </a:endParaRPr>
          </a:p>
          <a:p>
            <a:r>
              <a:rPr lang="en-US" b="1" dirty="0" smtClean="0">
                <a:solidFill>
                  <a:schemeClr val="tx1"/>
                </a:solidFill>
              </a:rPr>
              <a:t>Louisville Writing Project </a:t>
            </a:r>
          </a:p>
          <a:p>
            <a:r>
              <a:rPr lang="en-US" b="1" dirty="0" smtClean="0">
                <a:solidFill>
                  <a:schemeClr val="tx1"/>
                </a:solidFill>
              </a:rPr>
              <a:t>for the</a:t>
            </a:r>
          </a:p>
          <a:p>
            <a:r>
              <a:rPr lang="en-US" b="1" i="1" dirty="0" smtClean="0">
                <a:solidFill>
                  <a:schemeClr val="tx1"/>
                </a:solidFill>
              </a:rPr>
              <a:t>i3 National Writing Project</a:t>
            </a:r>
            <a:r>
              <a:rPr lang="en-US" b="1" i="1" dirty="0">
                <a:solidFill>
                  <a:schemeClr val="tx1"/>
                </a:solidFill>
              </a:rPr>
              <a:t> </a:t>
            </a:r>
            <a:r>
              <a:rPr lang="en-US" b="1" i="1" dirty="0" smtClean="0">
                <a:solidFill>
                  <a:schemeClr val="tx1"/>
                </a:solidFill>
              </a:rPr>
              <a:t>College Ready Writers Program, funded by the U.S. Department of Education</a:t>
            </a:r>
            <a:endParaRPr lang="en-US" b="1" i="1" dirty="0">
              <a:solidFill>
                <a:schemeClr val="tx1"/>
              </a:solidFill>
            </a:endParaRPr>
          </a:p>
        </p:txBody>
      </p:sp>
    </p:spTree>
    <p:extLst>
      <p:ext uri="{BB962C8B-B14F-4D97-AF65-F5344CB8AC3E}">
        <p14:creationId xmlns:p14="http://schemas.microsoft.com/office/powerpoint/2010/main" val="1631927559"/>
      </p:ext>
    </p:extLst>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p:cNvGraphicFramePr>
            <a:graphicFrameLocks noGrp="1"/>
          </p:cNvGraphicFramePr>
          <p:nvPr>
            <p:extLst>
              <p:ext uri="{D42A27DB-BD31-4B8C-83A1-F6EECF244321}">
                <p14:modId xmlns:p14="http://schemas.microsoft.com/office/powerpoint/2010/main" val="2579673463"/>
              </p:ext>
            </p:extLst>
          </p:nvPr>
        </p:nvGraphicFramePr>
        <p:xfrm>
          <a:off x="356418" y="1693180"/>
          <a:ext cx="8458200" cy="5039360"/>
        </p:xfrm>
        <a:graphic>
          <a:graphicData uri="http://schemas.openxmlformats.org/drawingml/2006/table">
            <a:tbl>
              <a:tblPr firstRow="1" bandRow="1">
                <a:tableStyleId>{5C22544A-7EE6-4342-B048-85BDC9FD1C3A}</a:tableStyleId>
              </a:tblPr>
              <a:tblGrid>
                <a:gridCol w="1676400"/>
                <a:gridCol w="4038600"/>
                <a:gridCol w="2743200"/>
              </a:tblGrid>
              <a:tr h="370840">
                <a:tc gridSpan="3">
                  <a:txBody>
                    <a:bodyPr/>
                    <a:lstStyle/>
                    <a:p>
                      <a:r>
                        <a:rPr lang="en-US" dirty="0" smtClean="0"/>
                        <a:t>Claim:  Our school board should stop suspending students for disrupting class.</a:t>
                      </a:r>
                      <a:r>
                        <a:rPr lang="en-US" baseline="0" dirty="0" smtClean="0"/>
                        <a:t>  W</a:t>
                      </a:r>
                      <a:r>
                        <a:rPr lang="en-US" dirty="0" smtClean="0"/>
                        <a:t>e need a new policy</a:t>
                      </a:r>
                      <a:r>
                        <a:rPr lang="en-US" baseline="0" dirty="0" smtClean="0"/>
                        <a:t> that allows students to learn about content and about behavior.</a:t>
                      </a:r>
                      <a:endParaRPr lang="en-US" dirty="0"/>
                    </a:p>
                  </a:txBody>
                  <a:tcPr/>
                </a:tc>
                <a:tc hMerge="1">
                  <a:txBody>
                    <a:bodyPr/>
                    <a:lstStyle/>
                    <a:p>
                      <a:endParaRPr lang="en-US" dirty="0"/>
                    </a:p>
                  </a:txBody>
                  <a:tcPr/>
                </a:tc>
                <a:tc hMerge="1">
                  <a:txBody>
                    <a:bodyPr/>
                    <a:lstStyle/>
                    <a:p>
                      <a:endParaRPr lang="en-US" dirty="0"/>
                    </a:p>
                  </a:txBody>
                  <a:tcPr/>
                </a:tc>
              </a:tr>
              <a:tr h="370840">
                <a:tc gridSpan="3">
                  <a:txBody>
                    <a:bodyPr/>
                    <a:lstStyle/>
                    <a:p>
                      <a:r>
                        <a:rPr lang="en-US" dirty="0" smtClean="0"/>
                        <a:t>Source:  </a:t>
                      </a:r>
                      <a:r>
                        <a:rPr lang="en-US" sz="1400" dirty="0" smtClean="0"/>
                        <a:t>“Seeing the Toll,</a:t>
                      </a:r>
                      <a:r>
                        <a:rPr lang="en-US" sz="1400" baseline="0" dirty="0" smtClean="0"/>
                        <a:t> Schools Revise Zero Tolerance” by </a:t>
                      </a:r>
                      <a:r>
                        <a:rPr lang="en-US" sz="1400" dirty="0" smtClean="0"/>
                        <a:t>Lizette Alvarez, </a:t>
                      </a:r>
                      <a:r>
                        <a:rPr lang="en-US" sz="1400" i="1" dirty="0" smtClean="0"/>
                        <a:t>New</a:t>
                      </a:r>
                      <a:r>
                        <a:rPr lang="en-US" sz="1400" i="1" baseline="0" dirty="0" smtClean="0"/>
                        <a:t> York Times, </a:t>
                      </a:r>
                      <a:r>
                        <a:rPr lang="en-US" sz="1400" i="0" baseline="0" dirty="0" smtClean="0"/>
                        <a:t>2 Dec. 2013</a:t>
                      </a:r>
                      <a:endParaRPr lang="en-US" sz="1400" i="0" dirty="0"/>
                    </a:p>
                  </a:txBody>
                  <a:tcPr/>
                </a:tc>
                <a:tc hMerge="1">
                  <a:txBody>
                    <a:bodyPr/>
                    <a:lstStyle/>
                    <a:p>
                      <a:endParaRPr lang="en-US" dirty="0"/>
                    </a:p>
                  </a:txBody>
                  <a:tcPr/>
                </a:tc>
                <a:tc hMerge="1">
                  <a:txBody>
                    <a:bodyPr/>
                    <a:lstStyle/>
                    <a:p>
                      <a:endParaRPr lang="en-US" dirty="0"/>
                    </a:p>
                  </a:txBody>
                  <a:tcPr/>
                </a:tc>
              </a:tr>
              <a:tr h="370840">
                <a:tc>
                  <a:txBody>
                    <a:bodyPr/>
                    <a:lstStyle/>
                    <a:p>
                      <a:r>
                        <a:rPr lang="en-US" b="1" dirty="0" smtClean="0"/>
                        <a:t>Evidence</a:t>
                      </a:r>
                      <a:endParaRPr lang="en-US" b="1" dirty="0"/>
                    </a:p>
                  </a:txBody>
                  <a:tcPr/>
                </a:tc>
                <a:tc>
                  <a:txBody>
                    <a:bodyPr/>
                    <a:lstStyle/>
                    <a:p>
                      <a:r>
                        <a:rPr lang="en-US" b="1" dirty="0" smtClean="0"/>
                        <a:t>Connection</a:t>
                      </a:r>
                      <a:endParaRPr lang="en-US" b="1" dirty="0"/>
                    </a:p>
                  </a:txBody>
                  <a:tcPr/>
                </a:tc>
                <a:tc>
                  <a:txBody>
                    <a:bodyPr/>
                    <a:lstStyle/>
                    <a:p>
                      <a:r>
                        <a:rPr lang="en-US" b="1" dirty="0" smtClean="0"/>
                        <a:t>Outcome</a:t>
                      </a:r>
                      <a:endParaRPr lang="en-US" b="1" dirty="0"/>
                    </a:p>
                  </a:txBody>
                  <a:tcPr/>
                </a:tc>
              </a:tr>
              <a:tr h="370840">
                <a:tc>
                  <a:txBody>
                    <a:bodyPr/>
                    <a:lstStyle/>
                    <a:p>
                      <a:r>
                        <a:rPr lang="en-US" dirty="0" smtClean="0"/>
                        <a:t>“Get-tough</a:t>
                      </a:r>
                      <a:r>
                        <a:rPr lang="en-US" baseline="0" dirty="0" smtClean="0"/>
                        <a:t> policies in schools are leading to arrest records, low academic achievement and high dropout rates that especially affect minority students.”</a:t>
                      </a:r>
                      <a:endParaRPr lang="en-US" dirty="0"/>
                    </a:p>
                  </a:txBody>
                  <a:tcPr/>
                </a:tc>
                <a:tc>
                  <a:txBody>
                    <a:bodyPr/>
                    <a:lstStyle/>
                    <a:p>
                      <a:r>
                        <a:rPr lang="en-US" dirty="0" smtClean="0"/>
                        <a:t>Of course students should not disrupt class, but we</a:t>
                      </a:r>
                      <a:r>
                        <a:rPr lang="en-US" baseline="0" dirty="0" smtClean="0"/>
                        <a:t> know it happens.  But when students are suspended, they miss class.  They can get behind and then have trouble catching up.  Sometimes they end up failing the class.  They can get discouraged and even drop</a:t>
                      </a:r>
                      <a:r>
                        <a:rPr lang="en-US" dirty="0" smtClean="0"/>
                        <a:t>out.</a:t>
                      </a:r>
                      <a:r>
                        <a:rPr lang="en-US" baseline="0" dirty="0" smtClean="0"/>
                        <a:t>  </a:t>
                      </a:r>
                      <a:r>
                        <a:rPr lang="en-US" dirty="0" smtClean="0"/>
                        <a:t>Do we really want our discipline policy to lead students down a path to dropping out?  Identifying </a:t>
                      </a:r>
                      <a:r>
                        <a:rPr lang="en-US" baseline="0" dirty="0" smtClean="0"/>
                        <a:t>the reasons behind disruptive behavior </a:t>
                      </a:r>
                      <a:r>
                        <a:rPr lang="en-US" dirty="0" smtClean="0"/>
                        <a:t>and teaching students better</a:t>
                      </a:r>
                      <a:r>
                        <a:rPr lang="en-US" baseline="0" dirty="0" smtClean="0"/>
                        <a:t> ways to handle themselves</a:t>
                      </a:r>
                      <a:r>
                        <a:rPr lang="en-US" dirty="0" smtClean="0"/>
                        <a:t> </a:t>
                      </a:r>
                      <a:r>
                        <a:rPr lang="en-US" baseline="0" dirty="0" smtClean="0"/>
                        <a:t>must be part of our new policy.  </a:t>
                      </a:r>
                      <a:endParaRPr lang="en-US" dirty="0"/>
                    </a:p>
                  </a:txBody>
                  <a:tcPr/>
                </a:tc>
                <a:tc>
                  <a:txBody>
                    <a:bodyPr/>
                    <a:lstStyle/>
                    <a:p>
                      <a:r>
                        <a:rPr lang="en-US" dirty="0" smtClean="0"/>
                        <a:t>If</a:t>
                      </a:r>
                      <a:r>
                        <a:rPr lang="en-US" baseline="0" dirty="0" smtClean="0"/>
                        <a:t> we stop suspending  disruptive students, and if we give them training to change behavior, we will graduate students who are ready for college or careers instead of for the unemployment line.</a:t>
                      </a:r>
                      <a:endParaRPr lang="en-US" dirty="0"/>
                    </a:p>
                  </a:txBody>
                  <a:tcPr/>
                </a:tc>
              </a:tr>
            </a:tbl>
          </a:graphicData>
        </a:graphic>
      </p:graphicFrame>
      <p:sp>
        <p:nvSpPr>
          <p:cNvPr id="9" name="TextBox 8"/>
          <p:cNvSpPr txBox="1"/>
          <p:nvPr/>
        </p:nvSpPr>
        <p:spPr>
          <a:xfrm>
            <a:off x="356418" y="239256"/>
            <a:ext cx="8330381" cy="1446550"/>
          </a:xfrm>
          <a:prstGeom prst="rect">
            <a:avLst/>
          </a:prstGeom>
          <a:noFill/>
        </p:spPr>
        <p:txBody>
          <a:bodyPr wrap="square" rtlCol="0">
            <a:spAutoFit/>
          </a:bodyPr>
          <a:lstStyle/>
          <a:p>
            <a:r>
              <a:rPr lang="en-US" sz="2400" b="1" dirty="0" smtClean="0"/>
              <a:t>Read the model.  What do you notice?</a:t>
            </a:r>
          </a:p>
          <a:p>
            <a:endParaRPr lang="en-US" sz="1600" b="1" dirty="0"/>
          </a:p>
          <a:p>
            <a:r>
              <a:rPr lang="en-US" sz="2400" b="1" dirty="0" smtClean="0"/>
              <a:t>Dig Deeper!  Return to your chart and add to your explanations of how the evidence is connected to the claim.</a:t>
            </a:r>
            <a:endParaRPr lang="en-US" sz="2400" b="1" dirty="0"/>
          </a:p>
        </p:txBody>
      </p:sp>
      <p:sp>
        <p:nvSpPr>
          <p:cNvPr id="2" name="Rectangle 1"/>
          <p:cNvSpPr/>
          <p:nvPr/>
        </p:nvSpPr>
        <p:spPr>
          <a:xfrm>
            <a:off x="7696200" y="98749"/>
            <a:ext cx="1117614" cy="923330"/>
          </a:xfrm>
          <a:prstGeom prst="rect">
            <a:avLst/>
          </a:prstGeom>
          <a:noFill/>
        </p:spPr>
        <p:txBody>
          <a:bodyPr wrap="none" lIns="91440" tIns="45720" rIns="91440" bIns="45720">
            <a:spAutoFit/>
          </a:bodyPr>
          <a:lstStyle/>
          <a:p>
            <a:pPr algn="ctr"/>
            <a:r>
              <a:rPr lang="en-US" sz="54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MS</a:t>
            </a:r>
            <a:endParaRPr lang="en-US" sz="54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extLst>
      <p:ext uri="{BB962C8B-B14F-4D97-AF65-F5344CB8AC3E}">
        <p14:creationId xmlns:p14="http://schemas.microsoft.com/office/powerpoint/2010/main" val="2747351493"/>
      </p:ext>
    </p:extLst>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p:cNvGraphicFramePr>
            <a:graphicFrameLocks noGrp="1"/>
          </p:cNvGraphicFramePr>
          <p:nvPr>
            <p:extLst>
              <p:ext uri="{D42A27DB-BD31-4B8C-83A1-F6EECF244321}">
                <p14:modId xmlns:p14="http://schemas.microsoft.com/office/powerpoint/2010/main" val="1882607813"/>
              </p:ext>
            </p:extLst>
          </p:nvPr>
        </p:nvGraphicFramePr>
        <p:xfrm>
          <a:off x="381000" y="1905000"/>
          <a:ext cx="8458200" cy="4765040"/>
        </p:xfrm>
        <a:graphic>
          <a:graphicData uri="http://schemas.openxmlformats.org/drawingml/2006/table">
            <a:tbl>
              <a:tblPr firstRow="1" bandRow="1">
                <a:tableStyleId>{5C22544A-7EE6-4342-B048-85BDC9FD1C3A}</a:tableStyleId>
              </a:tblPr>
              <a:tblGrid>
                <a:gridCol w="1905000"/>
                <a:gridCol w="3810000"/>
                <a:gridCol w="2743200"/>
              </a:tblGrid>
              <a:tr h="370840">
                <a:tc gridSpan="3">
                  <a:txBody>
                    <a:bodyPr/>
                    <a:lstStyle/>
                    <a:p>
                      <a:r>
                        <a:rPr lang="en-US" dirty="0" smtClean="0"/>
                        <a:t>Claim:  Our school board should abolish suspension for minor offenses; we need alternate consequences for disruptive students that don’t disrupt</a:t>
                      </a:r>
                      <a:r>
                        <a:rPr lang="en-US" baseline="0" dirty="0" smtClean="0"/>
                        <a:t> their educations.</a:t>
                      </a:r>
                      <a:endParaRPr lang="en-US" dirty="0"/>
                    </a:p>
                  </a:txBody>
                  <a:tcPr/>
                </a:tc>
                <a:tc hMerge="1">
                  <a:txBody>
                    <a:bodyPr/>
                    <a:lstStyle/>
                    <a:p>
                      <a:endParaRPr lang="en-US" dirty="0"/>
                    </a:p>
                  </a:txBody>
                  <a:tcPr/>
                </a:tc>
                <a:tc hMerge="1">
                  <a:txBody>
                    <a:bodyPr/>
                    <a:lstStyle/>
                    <a:p>
                      <a:endParaRPr lang="en-US" dirty="0"/>
                    </a:p>
                  </a:txBody>
                  <a:tcPr/>
                </a:tc>
              </a:tr>
              <a:tr h="370840">
                <a:tc gridSpan="3">
                  <a:txBody>
                    <a:bodyPr/>
                    <a:lstStyle/>
                    <a:p>
                      <a:r>
                        <a:rPr lang="en-US" dirty="0" smtClean="0"/>
                        <a:t>Source:  </a:t>
                      </a:r>
                      <a:r>
                        <a:rPr lang="en-US" sz="1400" dirty="0" smtClean="0"/>
                        <a:t>“Seeing the Toll,</a:t>
                      </a:r>
                      <a:r>
                        <a:rPr lang="en-US" sz="1400" baseline="0" dirty="0" smtClean="0"/>
                        <a:t> Schools Revise Zero Tolerance” by </a:t>
                      </a:r>
                      <a:r>
                        <a:rPr lang="en-US" sz="1400" dirty="0" smtClean="0"/>
                        <a:t>Lizette Alvarez, </a:t>
                      </a:r>
                      <a:r>
                        <a:rPr lang="en-US" sz="1400" i="1" dirty="0" smtClean="0"/>
                        <a:t>New</a:t>
                      </a:r>
                      <a:r>
                        <a:rPr lang="en-US" sz="1400" i="1" baseline="0" dirty="0" smtClean="0"/>
                        <a:t> York Times, </a:t>
                      </a:r>
                      <a:r>
                        <a:rPr lang="en-US" sz="1400" i="0" baseline="0" dirty="0" smtClean="0"/>
                        <a:t>2 Dec. 2013</a:t>
                      </a:r>
                      <a:endParaRPr lang="en-US" sz="1400" i="0" dirty="0"/>
                    </a:p>
                  </a:txBody>
                  <a:tcPr/>
                </a:tc>
                <a:tc hMerge="1">
                  <a:txBody>
                    <a:bodyPr/>
                    <a:lstStyle/>
                    <a:p>
                      <a:endParaRPr lang="en-US" dirty="0"/>
                    </a:p>
                  </a:txBody>
                  <a:tcPr/>
                </a:tc>
                <a:tc hMerge="1">
                  <a:txBody>
                    <a:bodyPr/>
                    <a:lstStyle/>
                    <a:p>
                      <a:endParaRPr lang="en-US" dirty="0"/>
                    </a:p>
                  </a:txBody>
                  <a:tcPr/>
                </a:tc>
              </a:tr>
              <a:tr h="370840">
                <a:tc>
                  <a:txBody>
                    <a:bodyPr/>
                    <a:lstStyle/>
                    <a:p>
                      <a:r>
                        <a:rPr lang="en-US" b="1" dirty="0" smtClean="0"/>
                        <a:t>Evidence</a:t>
                      </a:r>
                      <a:endParaRPr lang="en-US" b="1" dirty="0"/>
                    </a:p>
                  </a:txBody>
                  <a:tcPr/>
                </a:tc>
                <a:tc>
                  <a:txBody>
                    <a:bodyPr/>
                    <a:lstStyle/>
                    <a:p>
                      <a:r>
                        <a:rPr lang="en-US" b="1" dirty="0" smtClean="0"/>
                        <a:t>Connection</a:t>
                      </a:r>
                      <a:endParaRPr lang="en-US" b="1" dirty="0"/>
                    </a:p>
                  </a:txBody>
                  <a:tcPr/>
                </a:tc>
                <a:tc>
                  <a:txBody>
                    <a:bodyPr/>
                    <a:lstStyle/>
                    <a:p>
                      <a:r>
                        <a:rPr lang="en-US" b="1" dirty="0" smtClean="0"/>
                        <a:t>Outcome</a:t>
                      </a:r>
                      <a:endParaRPr lang="en-US" b="1" dirty="0"/>
                    </a:p>
                  </a:txBody>
                  <a:tcPr/>
                </a:tc>
              </a:tr>
              <a:tr h="370840">
                <a:tc>
                  <a:txBody>
                    <a:bodyPr/>
                    <a:lstStyle/>
                    <a:p>
                      <a:r>
                        <a:rPr lang="en-US" dirty="0" smtClean="0"/>
                        <a:t>“Get-tough</a:t>
                      </a:r>
                      <a:r>
                        <a:rPr lang="en-US" baseline="0" dirty="0" smtClean="0"/>
                        <a:t> policies in schools are leading to arrest records, low academic achievement and high dropout rates that especially affect minority students.”</a:t>
                      </a:r>
                      <a:endParaRPr lang="en-US" dirty="0"/>
                    </a:p>
                  </a:txBody>
                  <a:tcPr/>
                </a:tc>
                <a:tc>
                  <a:txBody>
                    <a:bodyPr/>
                    <a:lstStyle/>
                    <a:p>
                      <a:r>
                        <a:rPr lang="en-US" dirty="0" smtClean="0"/>
                        <a:t>Dropping out is the ultimate disruption of a student’s education.  Zero tolerance policies</a:t>
                      </a:r>
                      <a:r>
                        <a:rPr lang="en-US" baseline="0" dirty="0" smtClean="0"/>
                        <a:t> in which students are suspended for being disruptive are proving to cause life-altering consequences that limit students’ futures.  In our own school, 32 students have dropped out this year.  How An intervention program that focuses on the reasons behind disruptive behavior must be part of our new policy.  </a:t>
                      </a:r>
                      <a:endParaRPr lang="en-US" dirty="0"/>
                    </a:p>
                  </a:txBody>
                  <a:tcPr/>
                </a:tc>
                <a:tc>
                  <a:txBody>
                    <a:bodyPr/>
                    <a:lstStyle/>
                    <a:p>
                      <a:r>
                        <a:rPr lang="en-US" dirty="0" smtClean="0"/>
                        <a:t>Eliminating</a:t>
                      </a:r>
                      <a:r>
                        <a:rPr lang="en-US" baseline="0" dirty="0" smtClean="0"/>
                        <a:t> suspension as an option when students are disruptive, coupled with counseling and training to change behavior, means we’ll contribute to the well-being of our community by graduating students who are ready for college or careers instead of for the unemployment line.</a:t>
                      </a:r>
                      <a:endParaRPr lang="en-US" dirty="0"/>
                    </a:p>
                  </a:txBody>
                  <a:tcPr/>
                </a:tc>
              </a:tr>
            </a:tbl>
          </a:graphicData>
        </a:graphic>
      </p:graphicFrame>
      <p:sp>
        <p:nvSpPr>
          <p:cNvPr id="9" name="TextBox 8"/>
          <p:cNvSpPr txBox="1"/>
          <p:nvPr/>
        </p:nvSpPr>
        <p:spPr>
          <a:xfrm>
            <a:off x="356418" y="239256"/>
            <a:ext cx="8330381" cy="1569660"/>
          </a:xfrm>
          <a:prstGeom prst="rect">
            <a:avLst/>
          </a:prstGeom>
          <a:noFill/>
        </p:spPr>
        <p:txBody>
          <a:bodyPr wrap="square" rtlCol="0">
            <a:spAutoFit/>
          </a:bodyPr>
          <a:lstStyle/>
          <a:p>
            <a:r>
              <a:rPr lang="en-US" sz="2400" b="1" dirty="0" smtClean="0"/>
              <a:t>Read the model.  What do you notice?</a:t>
            </a:r>
          </a:p>
          <a:p>
            <a:endParaRPr lang="en-US" sz="2400" b="1" dirty="0"/>
          </a:p>
          <a:p>
            <a:r>
              <a:rPr lang="en-US" sz="2400" b="1" dirty="0" smtClean="0"/>
              <a:t>Dig Deeper!  Return to your chart and add to your explanations of how the evidence is connected to the claim.</a:t>
            </a:r>
            <a:endParaRPr lang="en-US" sz="2400" b="1" dirty="0"/>
          </a:p>
        </p:txBody>
      </p:sp>
      <p:sp>
        <p:nvSpPr>
          <p:cNvPr id="2" name="Rectangle 1"/>
          <p:cNvSpPr/>
          <p:nvPr/>
        </p:nvSpPr>
        <p:spPr>
          <a:xfrm>
            <a:off x="7780358" y="98749"/>
            <a:ext cx="949298" cy="923330"/>
          </a:xfrm>
          <a:prstGeom prst="rect">
            <a:avLst/>
          </a:prstGeom>
          <a:noFill/>
        </p:spPr>
        <p:txBody>
          <a:bodyPr wrap="none" lIns="91440" tIns="45720" rIns="91440" bIns="45720">
            <a:spAutoFit/>
          </a:bodyPr>
          <a:lstStyle/>
          <a:p>
            <a:pPr algn="ctr"/>
            <a:r>
              <a:rPr lang="en-US" sz="54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HS</a:t>
            </a:r>
            <a:endParaRPr lang="en-US" sz="54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extLst>
      <p:ext uri="{BB962C8B-B14F-4D97-AF65-F5344CB8AC3E}">
        <p14:creationId xmlns:p14="http://schemas.microsoft.com/office/powerpoint/2010/main" val="1112553828"/>
      </p:ext>
    </p:extLst>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p:cNvGraphicFramePr>
            <a:graphicFrameLocks noGrp="1"/>
          </p:cNvGraphicFramePr>
          <p:nvPr>
            <p:extLst>
              <p:ext uri="{D42A27DB-BD31-4B8C-83A1-F6EECF244321}">
                <p14:modId xmlns:p14="http://schemas.microsoft.com/office/powerpoint/2010/main" val="110075711"/>
              </p:ext>
            </p:extLst>
          </p:nvPr>
        </p:nvGraphicFramePr>
        <p:xfrm>
          <a:off x="381000" y="1905000"/>
          <a:ext cx="8458200" cy="4490720"/>
        </p:xfrm>
        <a:graphic>
          <a:graphicData uri="http://schemas.openxmlformats.org/drawingml/2006/table">
            <a:tbl>
              <a:tblPr firstRow="1" bandRow="1">
                <a:tableStyleId>{5C22544A-7EE6-4342-B048-85BDC9FD1C3A}</a:tableStyleId>
              </a:tblPr>
              <a:tblGrid>
                <a:gridCol w="2133600"/>
                <a:gridCol w="3581400"/>
                <a:gridCol w="2743200"/>
              </a:tblGrid>
              <a:tr h="370840">
                <a:tc gridSpan="3">
                  <a:txBody>
                    <a:bodyPr/>
                    <a:lstStyle/>
                    <a:p>
                      <a:r>
                        <a:rPr lang="en-US" dirty="0" smtClean="0"/>
                        <a:t>Claim:  Our school board should abolish suspension for minor offenses; we need alternate consequences for disruptive students that don’t disrupt</a:t>
                      </a:r>
                      <a:r>
                        <a:rPr lang="en-US" baseline="0" dirty="0" smtClean="0"/>
                        <a:t> their educations.</a:t>
                      </a:r>
                      <a:endParaRPr lang="en-US" dirty="0"/>
                    </a:p>
                  </a:txBody>
                  <a:tcPr/>
                </a:tc>
                <a:tc hMerge="1">
                  <a:txBody>
                    <a:bodyPr/>
                    <a:lstStyle/>
                    <a:p>
                      <a:endParaRPr lang="en-US" dirty="0"/>
                    </a:p>
                  </a:txBody>
                  <a:tcPr/>
                </a:tc>
                <a:tc hMerge="1">
                  <a:txBody>
                    <a:bodyPr/>
                    <a:lstStyle/>
                    <a:p>
                      <a:endParaRPr lang="en-US" dirty="0"/>
                    </a:p>
                  </a:txBody>
                  <a:tcPr/>
                </a:tc>
              </a:tr>
              <a:tr h="370840">
                <a:tc gridSpan="3">
                  <a:txBody>
                    <a:bodyPr/>
                    <a:lstStyle/>
                    <a:p>
                      <a:r>
                        <a:rPr lang="en-US" dirty="0" smtClean="0"/>
                        <a:t>Source:  </a:t>
                      </a:r>
                      <a:r>
                        <a:rPr lang="en-US" sz="1400" dirty="0" smtClean="0"/>
                        <a:t>“Seeing the Toll,</a:t>
                      </a:r>
                      <a:r>
                        <a:rPr lang="en-US" sz="1400" baseline="0" dirty="0" smtClean="0"/>
                        <a:t> Schools Revise Zero Tolerance” by </a:t>
                      </a:r>
                      <a:r>
                        <a:rPr lang="en-US" sz="1400" dirty="0" smtClean="0"/>
                        <a:t>Lizette Alvarez, </a:t>
                      </a:r>
                      <a:r>
                        <a:rPr lang="en-US" sz="1400" i="1" dirty="0" smtClean="0"/>
                        <a:t>New</a:t>
                      </a:r>
                      <a:r>
                        <a:rPr lang="en-US" sz="1400" i="1" baseline="0" dirty="0" smtClean="0"/>
                        <a:t> York Times, </a:t>
                      </a:r>
                      <a:r>
                        <a:rPr lang="en-US" sz="1400" i="0" baseline="0" dirty="0" smtClean="0"/>
                        <a:t>2 Dec. 2013</a:t>
                      </a:r>
                      <a:endParaRPr lang="en-US" sz="1400" i="0" dirty="0"/>
                    </a:p>
                  </a:txBody>
                  <a:tcPr/>
                </a:tc>
                <a:tc hMerge="1">
                  <a:txBody>
                    <a:bodyPr/>
                    <a:lstStyle/>
                    <a:p>
                      <a:endParaRPr lang="en-US" dirty="0"/>
                    </a:p>
                  </a:txBody>
                  <a:tcPr/>
                </a:tc>
                <a:tc hMerge="1">
                  <a:txBody>
                    <a:bodyPr/>
                    <a:lstStyle/>
                    <a:p>
                      <a:endParaRPr lang="en-US" dirty="0"/>
                    </a:p>
                  </a:txBody>
                  <a:tcPr/>
                </a:tc>
              </a:tr>
              <a:tr h="370840">
                <a:tc>
                  <a:txBody>
                    <a:bodyPr/>
                    <a:lstStyle/>
                    <a:p>
                      <a:r>
                        <a:rPr lang="en-US" b="1" dirty="0" smtClean="0"/>
                        <a:t>Evidence</a:t>
                      </a:r>
                      <a:endParaRPr lang="en-US" b="1" dirty="0"/>
                    </a:p>
                  </a:txBody>
                  <a:tcPr/>
                </a:tc>
                <a:tc>
                  <a:txBody>
                    <a:bodyPr/>
                    <a:lstStyle/>
                    <a:p>
                      <a:r>
                        <a:rPr lang="en-US" b="1" dirty="0" smtClean="0"/>
                        <a:t>Connection</a:t>
                      </a:r>
                      <a:endParaRPr lang="en-US" b="1" dirty="0"/>
                    </a:p>
                  </a:txBody>
                  <a:tcPr/>
                </a:tc>
                <a:tc>
                  <a:txBody>
                    <a:bodyPr/>
                    <a:lstStyle/>
                    <a:p>
                      <a:r>
                        <a:rPr lang="en-US" b="1" dirty="0" smtClean="0"/>
                        <a:t>Outcome</a:t>
                      </a:r>
                      <a:endParaRPr lang="en-US" b="1" dirty="0"/>
                    </a:p>
                  </a:txBody>
                  <a:tcPr/>
                </a:tc>
              </a:tr>
              <a:tr h="370840">
                <a:tc>
                  <a:txBody>
                    <a:bodyPr/>
                    <a:lstStyle/>
                    <a:p>
                      <a:r>
                        <a:rPr lang="en-US" dirty="0" smtClean="0"/>
                        <a:t>In Broward County, a program called </a:t>
                      </a:r>
                      <a:r>
                        <a:rPr lang="en-US" i="1" dirty="0" smtClean="0"/>
                        <a:t>Promise</a:t>
                      </a:r>
                      <a:r>
                        <a:rPr lang="en-US" i="0" baseline="0" dirty="0" smtClean="0"/>
                        <a:t> is showing results.  Suspensions are down by 66%.  Students are learning to control their behavior as counselors work with them and with their families.</a:t>
                      </a:r>
                      <a:endParaRPr lang="en-US" dirty="0"/>
                    </a:p>
                  </a:txBody>
                  <a:tcPr/>
                </a:tc>
                <a:tc>
                  <a:txBody>
                    <a:bodyPr/>
                    <a:lstStyle/>
                    <a:p>
                      <a:r>
                        <a:rPr lang="en-US" dirty="0" smtClean="0"/>
                        <a:t>In finding alternatives to suspension, a program like </a:t>
                      </a:r>
                      <a:r>
                        <a:rPr lang="en-US" i="1" dirty="0" smtClean="0"/>
                        <a:t>Promise </a:t>
                      </a:r>
                      <a:r>
                        <a:rPr lang="en-US" i="0" dirty="0" smtClean="0"/>
                        <a:t>must be our next step.  It can be a model as</a:t>
                      </a:r>
                      <a:r>
                        <a:rPr lang="en-US" i="0" baseline="0" dirty="0" smtClean="0"/>
                        <a:t> we develop consequences that keep students in class but that do not ignore their misbehavior.  Our counselors could seek information from educators in Broward so that we can learn from their successes.</a:t>
                      </a:r>
                      <a:endParaRPr lang="en-US" dirty="0"/>
                    </a:p>
                  </a:txBody>
                  <a:tcPr/>
                </a:tc>
                <a:tc>
                  <a:txBody>
                    <a:bodyPr/>
                    <a:lstStyle/>
                    <a:p>
                      <a:r>
                        <a:rPr lang="en-US" dirty="0" smtClean="0"/>
                        <a:t>Instead of suspending students and hoping they’ll come back to school magically “cured” of their misbehavior, a program like </a:t>
                      </a:r>
                      <a:r>
                        <a:rPr lang="en-US" i="1" dirty="0" smtClean="0"/>
                        <a:t>Promise </a:t>
                      </a:r>
                      <a:r>
                        <a:rPr lang="en-US" i="0" dirty="0" smtClean="0"/>
                        <a:t>could help us eliminate the problems that</a:t>
                      </a:r>
                      <a:r>
                        <a:rPr lang="en-US" i="0" baseline="0" dirty="0" smtClean="0"/>
                        <a:t> led to the misbehavior.</a:t>
                      </a:r>
                      <a:endParaRPr lang="en-US" dirty="0"/>
                    </a:p>
                  </a:txBody>
                  <a:tcPr/>
                </a:tc>
              </a:tr>
            </a:tbl>
          </a:graphicData>
        </a:graphic>
      </p:graphicFrame>
      <p:sp>
        <p:nvSpPr>
          <p:cNvPr id="9" name="TextBox 8"/>
          <p:cNvSpPr txBox="1"/>
          <p:nvPr/>
        </p:nvSpPr>
        <p:spPr>
          <a:xfrm>
            <a:off x="356418" y="239256"/>
            <a:ext cx="8330381" cy="1569660"/>
          </a:xfrm>
          <a:prstGeom prst="rect">
            <a:avLst/>
          </a:prstGeom>
          <a:noFill/>
        </p:spPr>
        <p:txBody>
          <a:bodyPr wrap="square" rtlCol="0">
            <a:spAutoFit/>
          </a:bodyPr>
          <a:lstStyle/>
          <a:p>
            <a:r>
              <a:rPr lang="en-US" sz="2400" b="1" dirty="0" smtClean="0"/>
              <a:t>Go back to the readings.  Find a second piece of evidence</a:t>
            </a:r>
          </a:p>
          <a:p>
            <a:r>
              <a:rPr lang="en-US" sz="2400" b="1" dirty="0" smtClean="0"/>
              <a:t>that will support your claim.  Fill out the chart.</a:t>
            </a:r>
          </a:p>
          <a:p>
            <a:endParaRPr lang="en-US" sz="2400" b="1" dirty="0"/>
          </a:p>
          <a:p>
            <a:r>
              <a:rPr lang="en-US" sz="2400" b="1" dirty="0" smtClean="0"/>
              <a:t>Use the model to push your thinking.  </a:t>
            </a:r>
            <a:endParaRPr lang="en-US" sz="2400" b="1" dirty="0"/>
          </a:p>
        </p:txBody>
      </p:sp>
      <p:pic>
        <p:nvPicPr>
          <p:cNvPr id="4" name="Picture 2" descr="C:\Users\Jean\AppData\Local\Microsoft\Windows\Temporary Internet Files\Content.IE5\GXFNK8EW\prod1250_dt[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0" y="76200"/>
            <a:ext cx="1524000" cy="167640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8077200" y="829270"/>
            <a:ext cx="535724" cy="923330"/>
          </a:xfrm>
          <a:prstGeom prst="rect">
            <a:avLst/>
          </a:prstGeom>
          <a:noFill/>
        </p:spPr>
        <p:txBody>
          <a:bodyPr wrap="none" lIns="91440" tIns="45720" rIns="91440" bIns="45720">
            <a:spAutoFit/>
          </a:bodyPr>
          <a:lstStyle/>
          <a:p>
            <a:pPr algn="ctr"/>
            <a:r>
              <a:rPr lang="en-US" sz="54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4</a:t>
            </a:r>
            <a:endParaRPr lang="en-US" sz="54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extLst>
      <p:ext uri="{BB962C8B-B14F-4D97-AF65-F5344CB8AC3E}">
        <p14:creationId xmlns:p14="http://schemas.microsoft.com/office/powerpoint/2010/main" val="2430078059"/>
      </p:ext>
    </p:extLst>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p:cNvGraphicFramePr>
            <a:graphicFrameLocks noGrp="1"/>
          </p:cNvGraphicFramePr>
          <p:nvPr>
            <p:extLst>
              <p:ext uri="{D42A27DB-BD31-4B8C-83A1-F6EECF244321}">
                <p14:modId xmlns:p14="http://schemas.microsoft.com/office/powerpoint/2010/main" val="2199695593"/>
              </p:ext>
            </p:extLst>
          </p:nvPr>
        </p:nvGraphicFramePr>
        <p:xfrm>
          <a:off x="381000" y="1905000"/>
          <a:ext cx="8458200" cy="4424680"/>
        </p:xfrm>
        <a:graphic>
          <a:graphicData uri="http://schemas.openxmlformats.org/drawingml/2006/table">
            <a:tbl>
              <a:tblPr firstRow="1" bandRow="1">
                <a:tableStyleId>{5C22544A-7EE6-4342-B048-85BDC9FD1C3A}</a:tableStyleId>
              </a:tblPr>
              <a:tblGrid>
                <a:gridCol w="2133600"/>
                <a:gridCol w="3581400"/>
                <a:gridCol w="2743200"/>
              </a:tblGrid>
              <a:tr h="370840">
                <a:tc gridSpan="3">
                  <a:txBody>
                    <a:bodyPr/>
                    <a:lstStyle/>
                    <a:p>
                      <a:r>
                        <a:rPr lang="en-US" dirty="0" smtClean="0"/>
                        <a:t>Claim:  Our school board should abolish suspension for minor offenses; we need alternate consequences for disruptive students that don’t disrupt</a:t>
                      </a:r>
                      <a:r>
                        <a:rPr lang="en-US" baseline="0" dirty="0" smtClean="0"/>
                        <a:t> their educations.</a:t>
                      </a:r>
                      <a:endParaRPr lang="en-US" dirty="0"/>
                    </a:p>
                  </a:txBody>
                  <a:tcPr/>
                </a:tc>
                <a:tc hMerge="1">
                  <a:txBody>
                    <a:bodyPr/>
                    <a:lstStyle/>
                    <a:p>
                      <a:endParaRPr lang="en-US" dirty="0"/>
                    </a:p>
                  </a:txBody>
                  <a:tcPr/>
                </a:tc>
                <a:tc hMerge="1">
                  <a:txBody>
                    <a:bodyPr/>
                    <a:lstStyle/>
                    <a:p>
                      <a:endParaRPr lang="en-US" dirty="0"/>
                    </a:p>
                  </a:txBody>
                  <a:tcPr/>
                </a:tc>
              </a:tr>
              <a:tr h="370840">
                <a:tc gridSpan="3">
                  <a:txBody>
                    <a:bodyPr/>
                    <a:lstStyle/>
                    <a:p>
                      <a:r>
                        <a:rPr lang="en-US" dirty="0" smtClean="0"/>
                        <a:t>Source:  </a:t>
                      </a:r>
                      <a:r>
                        <a:rPr lang="en-US" sz="1400" dirty="0" smtClean="0"/>
                        <a:t>“Disruptions in Syracuse</a:t>
                      </a:r>
                      <a:r>
                        <a:rPr lang="en-US" sz="1400" baseline="0" dirty="0" smtClean="0"/>
                        <a:t> Schools Spur Debate over Discipline, Suspensions” by Paul </a:t>
                      </a:r>
                      <a:r>
                        <a:rPr lang="en-US" sz="1400" baseline="0" dirty="0" err="1" smtClean="0"/>
                        <a:t>Riede</a:t>
                      </a:r>
                      <a:r>
                        <a:rPr lang="en-US" sz="1400" baseline="0" dirty="0" smtClean="0"/>
                        <a:t>, </a:t>
                      </a:r>
                      <a:r>
                        <a:rPr lang="en-US" sz="1400" i="1" baseline="0" dirty="0" smtClean="0"/>
                        <a:t>The Post-Standard, </a:t>
                      </a:r>
                      <a:r>
                        <a:rPr lang="en-US" sz="1400" i="0" baseline="0" dirty="0" smtClean="0"/>
                        <a:t>9 Jan 2014</a:t>
                      </a:r>
                      <a:endParaRPr lang="en-US" sz="1400" i="0" dirty="0"/>
                    </a:p>
                  </a:txBody>
                  <a:tcPr/>
                </a:tc>
                <a:tc hMerge="1">
                  <a:txBody>
                    <a:bodyPr/>
                    <a:lstStyle/>
                    <a:p>
                      <a:endParaRPr lang="en-US" dirty="0"/>
                    </a:p>
                  </a:txBody>
                  <a:tcPr/>
                </a:tc>
                <a:tc hMerge="1">
                  <a:txBody>
                    <a:bodyPr/>
                    <a:lstStyle/>
                    <a:p>
                      <a:endParaRPr lang="en-US" dirty="0"/>
                    </a:p>
                  </a:txBody>
                  <a:tcPr/>
                </a:tc>
              </a:tr>
              <a:tr h="370840">
                <a:tc>
                  <a:txBody>
                    <a:bodyPr/>
                    <a:lstStyle/>
                    <a:p>
                      <a:r>
                        <a:rPr lang="en-US" b="1" dirty="0" smtClean="0"/>
                        <a:t>Evidence</a:t>
                      </a:r>
                      <a:endParaRPr lang="en-US" b="1" dirty="0"/>
                    </a:p>
                  </a:txBody>
                  <a:tcPr/>
                </a:tc>
                <a:tc>
                  <a:txBody>
                    <a:bodyPr/>
                    <a:lstStyle/>
                    <a:p>
                      <a:r>
                        <a:rPr lang="en-US" b="1" dirty="0" smtClean="0"/>
                        <a:t>Connection</a:t>
                      </a:r>
                      <a:endParaRPr lang="en-US" b="1" dirty="0"/>
                    </a:p>
                  </a:txBody>
                  <a:tcPr/>
                </a:tc>
                <a:tc>
                  <a:txBody>
                    <a:bodyPr/>
                    <a:lstStyle/>
                    <a:p>
                      <a:r>
                        <a:rPr lang="en-US" b="1" dirty="0" smtClean="0"/>
                        <a:t>Outcome</a:t>
                      </a:r>
                      <a:endParaRPr lang="en-US" b="1" dirty="0"/>
                    </a:p>
                  </a:txBody>
                  <a:tcPr/>
                </a:tc>
              </a:tr>
              <a:tr h="370840">
                <a:tc>
                  <a:txBody>
                    <a:bodyPr/>
                    <a:lstStyle/>
                    <a:p>
                      <a:r>
                        <a:rPr lang="en-US" dirty="0" smtClean="0"/>
                        <a:t>“Students are</a:t>
                      </a:r>
                      <a:r>
                        <a:rPr lang="en-US" baseline="0" dirty="0" smtClean="0"/>
                        <a:t> seeing that there are few consequences to their disrespectful behavior, so they feel free to continue it.”</a:t>
                      </a:r>
                      <a:endParaRPr lang="en-US" dirty="0"/>
                    </a:p>
                  </a:txBody>
                  <a:tcPr/>
                </a:tc>
                <a:tc>
                  <a:txBody>
                    <a:bodyPr/>
                    <a:lstStyle/>
                    <a:p>
                      <a:r>
                        <a:rPr lang="en-US" dirty="0" smtClean="0"/>
                        <a:t>While suspension is too harsh a consequence for disruption, having little</a:t>
                      </a:r>
                      <a:r>
                        <a:rPr lang="en-US" baseline="0" dirty="0" smtClean="0"/>
                        <a:t> or no consequences is equally problematic.  All students deserve the opportunity to learn.  With the advent of technology, we could instead send disruptive students to an isolation booth where they can see and hear what is being taught in the classroom.</a:t>
                      </a:r>
                      <a:endParaRPr lang="en-US" dirty="0"/>
                    </a:p>
                  </a:txBody>
                  <a:tcPr/>
                </a:tc>
                <a:tc>
                  <a:txBody>
                    <a:bodyPr/>
                    <a:lstStyle/>
                    <a:p>
                      <a:r>
                        <a:rPr lang="en-US" dirty="0" smtClean="0"/>
                        <a:t>With this kind of alternate consequence, the disruptive students will no longer stop others from learning.</a:t>
                      </a:r>
                      <a:r>
                        <a:rPr lang="en-US" baseline="0" dirty="0" smtClean="0"/>
                        <a:t>  They will also be able to stay current with their classwork.</a:t>
                      </a:r>
                      <a:endParaRPr lang="en-US" dirty="0"/>
                    </a:p>
                  </a:txBody>
                  <a:tcPr/>
                </a:tc>
              </a:tr>
            </a:tbl>
          </a:graphicData>
        </a:graphic>
      </p:graphicFrame>
      <p:sp>
        <p:nvSpPr>
          <p:cNvPr id="9" name="TextBox 8"/>
          <p:cNvSpPr txBox="1"/>
          <p:nvPr/>
        </p:nvSpPr>
        <p:spPr>
          <a:xfrm>
            <a:off x="356418" y="239256"/>
            <a:ext cx="8330381" cy="1569660"/>
          </a:xfrm>
          <a:prstGeom prst="rect">
            <a:avLst/>
          </a:prstGeom>
          <a:noFill/>
        </p:spPr>
        <p:txBody>
          <a:bodyPr wrap="square" rtlCol="0">
            <a:spAutoFit/>
          </a:bodyPr>
          <a:lstStyle/>
          <a:p>
            <a:r>
              <a:rPr lang="en-US" sz="2400" b="1" dirty="0" smtClean="0"/>
              <a:t>Go back to the readings.  Find a third piece of evidence</a:t>
            </a:r>
          </a:p>
          <a:p>
            <a:r>
              <a:rPr lang="en-US" sz="2400" b="1" dirty="0" smtClean="0"/>
              <a:t>that will support your claim.  Fill out the chart.  (Use a </a:t>
            </a:r>
          </a:p>
          <a:p>
            <a:r>
              <a:rPr lang="en-US" sz="2400" b="1" dirty="0" smtClean="0"/>
              <a:t>new chart for each different source.)</a:t>
            </a:r>
            <a:endParaRPr lang="en-US" sz="2400" b="1" dirty="0"/>
          </a:p>
          <a:p>
            <a:r>
              <a:rPr lang="en-US" sz="2400" b="1" dirty="0" smtClean="0"/>
              <a:t>		</a:t>
            </a:r>
            <a:r>
              <a:rPr lang="en-US" sz="2400" b="1" i="1" dirty="0" smtClean="0"/>
              <a:t>A model is provided to push your thinking.  </a:t>
            </a:r>
            <a:endParaRPr lang="en-US" sz="2400" b="1" i="1" dirty="0"/>
          </a:p>
        </p:txBody>
      </p:sp>
      <p:pic>
        <p:nvPicPr>
          <p:cNvPr id="4" name="Picture 2" descr="C:\Users\Jean\AppData\Local\Microsoft\Windows\Temporary Internet Files\Content.IE5\GXFNK8EW\prod1250_dt[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0" y="76200"/>
            <a:ext cx="1524000" cy="167640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8077200" y="829270"/>
            <a:ext cx="535724" cy="923330"/>
          </a:xfrm>
          <a:prstGeom prst="rect">
            <a:avLst/>
          </a:prstGeom>
          <a:noFill/>
        </p:spPr>
        <p:txBody>
          <a:bodyPr wrap="none" lIns="91440" tIns="45720" rIns="91440" bIns="45720">
            <a:spAutoFit/>
          </a:bodyPr>
          <a:lstStyle/>
          <a:p>
            <a:pPr algn="ctr"/>
            <a:r>
              <a:rPr lang="en-US" sz="54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5</a:t>
            </a:r>
            <a:endParaRPr lang="en-US" sz="54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extLst>
      <p:ext uri="{BB962C8B-B14F-4D97-AF65-F5344CB8AC3E}">
        <p14:creationId xmlns:p14="http://schemas.microsoft.com/office/powerpoint/2010/main" val="3643690109"/>
      </p:ext>
    </p:extLst>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p:cNvGraphicFramePr>
            <a:graphicFrameLocks noGrp="1"/>
          </p:cNvGraphicFramePr>
          <p:nvPr>
            <p:extLst>
              <p:ext uri="{D42A27DB-BD31-4B8C-83A1-F6EECF244321}">
                <p14:modId xmlns:p14="http://schemas.microsoft.com/office/powerpoint/2010/main" val="2321925623"/>
              </p:ext>
            </p:extLst>
          </p:nvPr>
        </p:nvGraphicFramePr>
        <p:xfrm>
          <a:off x="228600" y="1818640"/>
          <a:ext cx="8763000" cy="5039360"/>
        </p:xfrm>
        <a:graphic>
          <a:graphicData uri="http://schemas.openxmlformats.org/drawingml/2006/table">
            <a:tbl>
              <a:tblPr firstRow="1" bandRow="1">
                <a:tableStyleId>{5C22544A-7EE6-4342-B048-85BDC9FD1C3A}</a:tableStyleId>
              </a:tblPr>
              <a:tblGrid>
                <a:gridCol w="2362200"/>
                <a:gridCol w="4343400"/>
                <a:gridCol w="2057400"/>
              </a:tblGrid>
              <a:tr h="370840">
                <a:tc gridSpan="3">
                  <a:txBody>
                    <a:bodyPr/>
                    <a:lstStyle/>
                    <a:p>
                      <a:r>
                        <a:rPr lang="en-US" dirty="0" smtClean="0"/>
                        <a:t>Claim:  Our school board should abolish suspension for minor offenses; we need alternate consequences for disruptive students that don’t disrupt</a:t>
                      </a:r>
                      <a:r>
                        <a:rPr lang="en-US" baseline="0" dirty="0" smtClean="0"/>
                        <a:t> their educations.</a:t>
                      </a:r>
                      <a:endParaRPr lang="en-US" dirty="0"/>
                    </a:p>
                  </a:txBody>
                  <a:tcPr/>
                </a:tc>
                <a:tc hMerge="1">
                  <a:txBody>
                    <a:bodyPr/>
                    <a:lstStyle/>
                    <a:p>
                      <a:endParaRPr lang="en-US" dirty="0"/>
                    </a:p>
                  </a:txBody>
                  <a:tcPr/>
                </a:tc>
                <a:tc hMerge="1">
                  <a:txBody>
                    <a:bodyPr/>
                    <a:lstStyle/>
                    <a:p>
                      <a:endParaRPr lang="en-US" dirty="0"/>
                    </a:p>
                  </a:txBody>
                  <a:tcPr/>
                </a:tc>
              </a:tr>
              <a:tr h="370840">
                <a:tc gridSpan="3">
                  <a:txBody>
                    <a:bodyPr/>
                    <a:lstStyle/>
                    <a:p>
                      <a:r>
                        <a:rPr lang="en-US" dirty="0" smtClean="0"/>
                        <a:t>Source:  </a:t>
                      </a:r>
                      <a:r>
                        <a:rPr lang="en-US" sz="1400" dirty="0" smtClean="0"/>
                        <a:t>“Rethinking School Discipline”—speech</a:t>
                      </a:r>
                      <a:r>
                        <a:rPr lang="en-US" sz="1400" baseline="0" dirty="0" smtClean="0"/>
                        <a:t> </a:t>
                      </a:r>
                      <a:r>
                        <a:rPr lang="en-US" sz="1400" dirty="0" smtClean="0"/>
                        <a:t>by Arne Duncan, U.S. Secretary of Education</a:t>
                      </a:r>
                      <a:r>
                        <a:rPr lang="en-US" sz="1400" baseline="0" dirty="0" smtClean="0"/>
                        <a:t>  8 Jan 2014</a:t>
                      </a:r>
                      <a:endParaRPr lang="en-US" sz="1400" i="0" dirty="0"/>
                    </a:p>
                  </a:txBody>
                  <a:tcPr/>
                </a:tc>
                <a:tc hMerge="1">
                  <a:txBody>
                    <a:bodyPr/>
                    <a:lstStyle/>
                    <a:p>
                      <a:endParaRPr lang="en-US" dirty="0"/>
                    </a:p>
                  </a:txBody>
                  <a:tcPr/>
                </a:tc>
                <a:tc hMerge="1">
                  <a:txBody>
                    <a:bodyPr/>
                    <a:lstStyle/>
                    <a:p>
                      <a:endParaRPr lang="en-US" dirty="0"/>
                    </a:p>
                  </a:txBody>
                  <a:tcPr/>
                </a:tc>
              </a:tr>
              <a:tr h="370840">
                <a:tc>
                  <a:txBody>
                    <a:bodyPr/>
                    <a:lstStyle/>
                    <a:p>
                      <a:r>
                        <a:rPr lang="en-US" b="1" dirty="0" smtClean="0"/>
                        <a:t>Evidence</a:t>
                      </a:r>
                      <a:endParaRPr lang="en-US" b="1" dirty="0"/>
                    </a:p>
                  </a:txBody>
                  <a:tcPr/>
                </a:tc>
                <a:tc>
                  <a:txBody>
                    <a:bodyPr/>
                    <a:lstStyle/>
                    <a:p>
                      <a:r>
                        <a:rPr lang="en-US" b="1" dirty="0" smtClean="0"/>
                        <a:t>Connection</a:t>
                      </a:r>
                      <a:endParaRPr lang="en-US" b="1" dirty="0"/>
                    </a:p>
                  </a:txBody>
                  <a:tcPr/>
                </a:tc>
                <a:tc>
                  <a:txBody>
                    <a:bodyPr/>
                    <a:lstStyle/>
                    <a:p>
                      <a:r>
                        <a:rPr lang="en-US" b="1" dirty="0" smtClean="0"/>
                        <a:t>Outcome</a:t>
                      </a:r>
                      <a:endParaRPr lang="en-US" b="1" dirty="0"/>
                    </a:p>
                  </a:txBody>
                  <a:tcPr/>
                </a:tc>
              </a:tr>
              <a:tr h="370840">
                <a:tc>
                  <a:txBody>
                    <a:bodyPr/>
                    <a:lstStyle/>
                    <a:p>
                      <a:r>
                        <a:rPr lang="en-US" dirty="0" smtClean="0"/>
                        <a:t>Exclusionary discipline has become common,</a:t>
                      </a:r>
                      <a:r>
                        <a:rPr lang="en-US" baseline="0" dirty="0" smtClean="0"/>
                        <a:t> K-12.  “Nationwide, as many as 95 percent of out-of-school suspensions are for nonviolent behavior—like being disruptive, acting disrespectfully, tardiness, profanity, and dress code violations.”</a:t>
                      </a:r>
                      <a:endParaRPr lang="en-US" dirty="0"/>
                    </a:p>
                  </a:txBody>
                  <a:tcPr/>
                </a:tc>
                <a:tc>
                  <a:txBody>
                    <a:bodyPr/>
                    <a:lstStyle/>
                    <a:p>
                      <a:r>
                        <a:rPr lang="en-US" dirty="0" smtClean="0"/>
                        <a:t>Sending a student home</a:t>
                      </a:r>
                      <a:r>
                        <a:rPr lang="en-US" baseline="0" dirty="0" smtClean="0"/>
                        <a:t> for saying a bad work, wearing the wrong color shirt, or dawdling in the hall too long are all examples of a suspension policy that is out of control.  Most teachers have classroom rules and consequences that deal with such minor infractions, but if they don’t, they should.  The unfairness of such harsh punishment can make a student feel </a:t>
                      </a:r>
                      <a:r>
                        <a:rPr lang="en-US" i="1" baseline="0" dirty="0" smtClean="0"/>
                        <a:t>more </a:t>
                      </a:r>
                      <a:r>
                        <a:rPr lang="en-US" i="0" baseline="0" dirty="0" smtClean="0"/>
                        <a:t>belligerent instead of more compliant.  Learning should be the priority; harsh punishments place undue attention on the disruption instead.</a:t>
                      </a:r>
                      <a:endParaRPr lang="en-US" i="0" dirty="0"/>
                    </a:p>
                  </a:txBody>
                  <a:tcPr/>
                </a:tc>
                <a:tc>
                  <a:txBody>
                    <a:bodyPr/>
                    <a:lstStyle/>
                    <a:p>
                      <a:r>
                        <a:rPr lang="en-US" dirty="0" smtClean="0"/>
                        <a:t>A fair discipline policy is more likely to win students’ respect.  “Making</a:t>
                      </a:r>
                      <a:r>
                        <a:rPr lang="en-US" baseline="0" dirty="0" smtClean="0"/>
                        <a:t> the punishment fit the crime” should encourage more cooperation and will create a better school climate.</a:t>
                      </a:r>
                      <a:endParaRPr lang="en-US" dirty="0"/>
                    </a:p>
                  </a:txBody>
                  <a:tcPr/>
                </a:tc>
              </a:tr>
            </a:tbl>
          </a:graphicData>
        </a:graphic>
      </p:graphicFrame>
      <p:sp>
        <p:nvSpPr>
          <p:cNvPr id="9" name="TextBox 8"/>
          <p:cNvSpPr txBox="1"/>
          <p:nvPr/>
        </p:nvSpPr>
        <p:spPr>
          <a:xfrm>
            <a:off x="356418" y="239256"/>
            <a:ext cx="8330381" cy="1569660"/>
          </a:xfrm>
          <a:prstGeom prst="rect">
            <a:avLst/>
          </a:prstGeom>
          <a:noFill/>
        </p:spPr>
        <p:txBody>
          <a:bodyPr wrap="square" rtlCol="0">
            <a:spAutoFit/>
          </a:bodyPr>
          <a:lstStyle/>
          <a:p>
            <a:r>
              <a:rPr lang="en-US" sz="2400" b="1" dirty="0" smtClean="0"/>
              <a:t>Go back to the readings.  Find another piece of evidence</a:t>
            </a:r>
          </a:p>
          <a:p>
            <a:r>
              <a:rPr lang="en-US" sz="2400" b="1" dirty="0" smtClean="0"/>
              <a:t>that will support your claim.  Fill out the chart.  (Use a </a:t>
            </a:r>
          </a:p>
          <a:p>
            <a:r>
              <a:rPr lang="en-US" sz="2400" b="1" dirty="0" smtClean="0"/>
              <a:t>new chart for each different source.)</a:t>
            </a:r>
            <a:endParaRPr lang="en-US" sz="2400" b="1" dirty="0"/>
          </a:p>
          <a:p>
            <a:r>
              <a:rPr lang="en-US" sz="2400" b="1" dirty="0" smtClean="0"/>
              <a:t>		</a:t>
            </a:r>
            <a:r>
              <a:rPr lang="en-US" sz="2400" b="1" i="1" dirty="0" smtClean="0"/>
              <a:t>A model is provided to push your thinking.  </a:t>
            </a:r>
            <a:endParaRPr lang="en-US" sz="2400" b="1" i="1" dirty="0"/>
          </a:p>
        </p:txBody>
      </p:sp>
      <p:pic>
        <p:nvPicPr>
          <p:cNvPr id="4" name="Picture 2" descr="C:\Users\Jean\AppData\Local\Microsoft\Windows\Temporary Internet Files\Content.IE5\GXFNK8EW\prod1250_dt[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0" y="76200"/>
            <a:ext cx="1524000" cy="167640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8077200" y="829270"/>
            <a:ext cx="535724" cy="923330"/>
          </a:xfrm>
          <a:prstGeom prst="rect">
            <a:avLst/>
          </a:prstGeom>
          <a:noFill/>
        </p:spPr>
        <p:txBody>
          <a:bodyPr wrap="none" lIns="91440" tIns="45720" rIns="91440" bIns="45720">
            <a:spAutoFit/>
          </a:bodyPr>
          <a:lstStyle/>
          <a:p>
            <a:pPr algn="ctr"/>
            <a:r>
              <a:rPr lang="en-US" sz="54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6</a:t>
            </a:r>
            <a:endParaRPr lang="en-US" sz="54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extLst>
      <p:ext uri="{BB962C8B-B14F-4D97-AF65-F5344CB8AC3E}">
        <p14:creationId xmlns:p14="http://schemas.microsoft.com/office/powerpoint/2010/main" val="2085857625"/>
      </p:ext>
    </p:extLst>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152400"/>
            <a:ext cx="8763000" cy="1676399"/>
          </a:xfrm>
        </p:spPr>
        <p:txBody>
          <a:bodyPr/>
          <a:lstStyle/>
          <a:p>
            <a:r>
              <a:rPr lang="en-US" dirty="0" smtClean="0"/>
              <a:t>Claim Critique</a:t>
            </a:r>
            <a:endParaRPr lang="en-US" dirty="0"/>
          </a:p>
        </p:txBody>
      </p:sp>
      <p:sp>
        <p:nvSpPr>
          <p:cNvPr id="5" name="Subtitle 4"/>
          <p:cNvSpPr>
            <a:spLocks noGrp="1"/>
          </p:cNvSpPr>
          <p:nvPr>
            <p:ph type="subTitle" idx="1"/>
          </p:nvPr>
        </p:nvSpPr>
        <p:spPr>
          <a:xfrm>
            <a:off x="457200" y="1828800"/>
            <a:ext cx="8458200" cy="4648200"/>
          </a:xfrm>
        </p:spPr>
        <p:txBody>
          <a:bodyPr>
            <a:normAutofit fontScale="55000" lnSpcReduction="20000"/>
          </a:bodyPr>
          <a:lstStyle/>
          <a:p>
            <a:pPr algn="l"/>
            <a:r>
              <a:rPr lang="en-US" b="1" i="1" dirty="0" smtClean="0">
                <a:solidFill>
                  <a:schemeClr val="tx1"/>
                </a:solidFill>
              </a:rPr>
              <a:t>Our school should have a zero tolerance policy for any and all misbehaviors.</a:t>
            </a:r>
            <a:endParaRPr lang="en-US" dirty="0" smtClean="0">
              <a:solidFill>
                <a:schemeClr val="tx1"/>
              </a:solidFill>
            </a:endParaRPr>
          </a:p>
          <a:p>
            <a:pPr algn="l"/>
            <a:endParaRPr lang="en-US" b="1" dirty="0" smtClean="0">
              <a:solidFill>
                <a:schemeClr val="tx1"/>
              </a:solidFill>
            </a:endParaRPr>
          </a:p>
          <a:p>
            <a:pPr algn="l"/>
            <a:r>
              <a:rPr lang="en-US" b="1" i="1" dirty="0" smtClean="0">
                <a:solidFill>
                  <a:schemeClr val="tx1"/>
                </a:solidFill>
              </a:rPr>
              <a:t>Many </a:t>
            </a:r>
            <a:r>
              <a:rPr lang="en-US" b="1" i="1" dirty="0">
                <a:solidFill>
                  <a:schemeClr val="tx1"/>
                </a:solidFill>
              </a:rPr>
              <a:t>students in our school </a:t>
            </a:r>
            <a:r>
              <a:rPr lang="en-US" b="1" i="1" dirty="0" smtClean="0">
                <a:solidFill>
                  <a:schemeClr val="tx1"/>
                </a:solidFill>
              </a:rPr>
              <a:t>get </a:t>
            </a:r>
            <a:r>
              <a:rPr lang="en-US" b="1" i="1" dirty="0">
                <a:solidFill>
                  <a:schemeClr val="tx1"/>
                </a:solidFill>
              </a:rPr>
              <a:t>away with breaking </a:t>
            </a:r>
            <a:r>
              <a:rPr lang="en-US" b="1" i="1" dirty="0" smtClean="0">
                <a:solidFill>
                  <a:schemeClr val="tx1"/>
                </a:solidFill>
              </a:rPr>
              <a:t>rules.  It’s not fair.</a:t>
            </a:r>
          </a:p>
          <a:p>
            <a:pPr algn="l"/>
            <a:endParaRPr lang="en-US" b="1" i="1" dirty="0">
              <a:solidFill>
                <a:schemeClr val="tx1"/>
              </a:solidFill>
            </a:endParaRPr>
          </a:p>
          <a:p>
            <a:pPr algn="l"/>
            <a:r>
              <a:rPr lang="en-US" b="1" i="1" dirty="0" smtClean="0">
                <a:solidFill>
                  <a:schemeClr val="tx1"/>
                </a:solidFill>
              </a:rPr>
              <a:t>Our district should create a student grievance board to handle minor non-violent offenses and administer appropriate consequences.</a:t>
            </a:r>
          </a:p>
          <a:p>
            <a:pPr algn="l"/>
            <a:endParaRPr lang="en-US" b="1" i="1" dirty="0">
              <a:solidFill>
                <a:schemeClr val="tx1"/>
              </a:solidFill>
            </a:endParaRPr>
          </a:p>
          <a:p>
            <a:pPr algn="l"/>
            <a:r>
              <a:rPr lang="en-US" b="1" i="1" dirty="0" smtClean="0">
                <a:solidFill>
                  <a:schemeClr val="tx1"/>
                </a:solidFill>
              </a:rPr>
              <a:t>The Board of Education must develop an alternative to suspension that focuses on learning instead of on punishment.</a:t>
            </a:r>
          </a:p>
          <a:p>
            <a:pPr algn="l"/>
            <a:endParaRPr lang="en-US" b="1" dirty="0" smtClean="0">
              <a:solidFill>
                <a:schemeClr val="tx1"/>
              </a:solidFill>
            </a:endParaRPr>
          </a:p>
          <a:p>
            <a:pPr algn="l"/>
            <a:r>
              <a:rPr lang="en-US" b="1" dirty="0" smtClean="0">
                <a:solidFill>
                  <a:schemeClr val="tx1"/>
                </a:solidFill>
              </a:rPr>
              <a:t>The </a:t>
            </a:r>
            <a:r>
              <a:rPr lang="en-US" b="1" dirty="0">
                <a:solidFill>
                  <a:schemeClr val="tx1"/>
                </a:solidFill>
              </a:rPr>
              <a:t>School Board should do something about fairness in discipline.</a:t>
            </a:r>
          </a:p>
          <a:p>
            <a:pPr algn="l"/>
            <a:endParaRPr lang="en-US" dirty="0">
              <a:solidFill>
                <a:schemeClr val="tx1"/>
              </a:solidFill>
            </a:endParaRPr>
          </a:p>
          <a:p>
            <a:pPr algn="l"/>
            <a:endParaRPr lang="en-US" b="1" i="1" dirty="0">
              <a:solidFill>
                <a:schemeClr val="tx1"/>
              </a:solidFill>
            </a:endParaRPr>
          </a:p>
          <a:p>
            <a:pPr algn="l"/>
            <a:r>
              <a:rPr lang="en-US" sz="5900" b="1" i="1" dirty="0" smtClean="0">
                <a:solidFill>
                  <a:srgbClr val="FF0000"/>
                </a:solidFill>
              </a:rPr>
              <a:t>Are these good claims for this on-demand assignment?  Why or why not?</a:t>
            </a:r>
          </a:p>
          <a:p>
            <a:pPr algn="l"/>
            <a:endParaRPr lang="en-US" sz="5900" b="1" i="1" dirty="0">
              <a:solidFill>
                <a:srgbClr val="FF0000"/>
              </a:solidFill>
            </a:endParaRPr>
          </a:p>
        </p:txBody>
      </p:sp>
      <p:pic>
        <p:nvPicPr>
          <p:cNvPr id="6" name="Picture 2" descr="C:\Users\Jean\AppData\Local\Microsoft\Windows\Temporary Internet Files\Content.IE5\GXFNK8EW\prod1250_dt[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37206" y="152400"/>
            <a:ext cx="1524000" cy="16764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8077200" y="990600"/>
            <a:ext cx="761999" cy="707886"/>
          </a:xfrm>
          <a:prstGeom prst="rect">
            <a:avLst/>
          </a:prstGeom>
        </p:spPr>
        <p:txBody>
          <a:bodyPr wrap="square">
            <a:spAutoFit/>
          </a:bodyPr>
          <a:lstStyle/>
          <a:p>
            <a:pPr algn="ctr"/>
            <a:r>
              <a:rPr lang="en-US" sz="40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7</a:t>
            </a:r>
            <a:endParaRPr lang="en-US" sz="40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extLst>
      <p:ext uri="{BB962C8B-B14F-4D97-AF65-F5344CB8AC3E}">
        <p14:creationId xmlns:p14="http://schemas.microsoft.com/office/powerpoint/2010/main" val="388176622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 calcmode="lin" valueType="num">
                                      <p:cBhvr additive="base">
                                        <p:cTn id="1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 calcmode="lin" valueType="num">
                                      <p:cBhvr additive="base">
                                        <p:cTn id="19"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6" end="6"/>
                                            </p:txEl>
                                          </p:spTgt>
                                        </p:tgtEl>
                                        <p:attrNameLst>
                                          <p:attrName>style.visibility</p:attrName>
                                        </p:attrNameLst>
                                      </p:cBhvr>
                                      <p:to>
                                        <p:strVal val="visible"/>
                                      </p:to>
                                    </p:set>
                                    <p:anim calcmode="lin" valueType="num">
                                      <p:cBhvr additive="base">
                                        <p:cTn id="25"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xEl>
                                              <p:pRg st="8" end="8"/>
                                            </p:txEl>
                                          </p:spTgt>
                                        </p:tgtEl>
                                        <p:attrNameLst>
                                          <p:attrName>style.visibility</p:attrName>
                                        </p:attrNameLst>
                                      </p:cBhvr>
                                      <p:to>
                                        <p:strVal val="visible"/>
                                      </p:to>
                                    </p:set>
                                    <p:anim calcmode="lin" valueType="num">
                                      <p:cBhvr additive="base">
                                        <p:cTn id="31"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txEl>
                                              <p:pRg st="11" end="11"/>
                                            </p:txEl>
                                          </p:spTgt>
                                        </p:tgtEl>
                                        <p:attrNameLst>
                                          <p:attrName>style.visibility</p:attrName>
                                        </p:attrNameLst>
                                      </p:cBhvr>
                                      <p:to>
                                        <p:strVal val="visible"/>
                                      </p:to>
                                    </p:set>
                                    <p:anim calcmode="lin" valueType="num">
                                      <p:cBhvr additive="base">
                                        <p:cTn id="37" dur="500" fill="hold"/>
                                        <p:tgtEl>
                                          <p:spTgt spid="5">
                                            <p:txEl>
                                              <p:pRg st="11" end="11"/>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152400"/>
            <a:ext cx="8763000" cy="1676399"/>
          </a:xfrm>
        </p:spPr>
        <p:txBody>
          <a:bodyPr/>
          <a:lstStyle/>
          <a:p>
            <a:r>
              <a:rPr lang="en-US" dirty="0" smtClean="0"/>
              <a:t>Claim Critique</a:t>
            </a:r>
            <a:endParaRPr lang="en-US" dirty="0"/>
          </a:p>
        </p:txBody>
      </p:sp>
      <p:sp>
        <p:nvSpPr>
          <p:cNvPr id="5" name="Subtitle 4"/>
          <p:cNvSpPr>
            <a:spLocks noGrp="1"/>
          </p:cNvSpPr>
          <p:nvPr>
            <p:ph type="subTitle" idx="1"/>
          </p:nvPr>
        </p:nvSpPr>
        <p:spPr>
          <a:xfrm>
            <a:off x="457200" y="1828800"/>
            <a:ext cx="8458200" cy="4648200"/>
          </a:xfrm>
        </p:spPr>
        <p:txBody>
          <a:bodyPr>
            <a:normAutofit fontScale="92500" lnSpcReduction="20000"/>
          </a:bodyPr>
          <a:lstStyle/>
          <a:p>
            <a:pPr algn="l"/>
            <a:r>
              <a:rPr lang="en-US" b="1" i="1" dirty="0" smtClean="0">
                <a:solidFill>
                  <a:schemeClr val="tx1"/>
                </a:solidFill>
              </a:rPr>
              <a:t>[List an assortment of claims from class papers.]</a:t>
            </a:r>
            <a:endParaRPr lang="en-US" b="1" dirty="0">
              <a:solidFill>
                <a:schemeClr val="tx1"/>
              </a:solidFill>
            </a:endParaRPr>
          </a:p>
          <a:p>
            <a:pPr algn="l"/>
            <a:endParaRPr lang="en-US" dirty="0">
              <a:solidFill>
                <a:schemeClr val="tx1"/>
              </a:solidFill>
            </a:endParaRPr>
          </a:p>
          <a:p>
            <a:pPr algn="l"/>
            <a:endParaRPr lang="en-US" b="1" i="1" dirty="0">
              <a:solidFill>
                <a:schemeClr val="tx1"/>
              </a:solidFill>
            </a:endParaRPr>
          </a:p>
          <a:p>
            <a:pPr algn="l"/>
            <a:r>
              <a:rPr lang="en-US" sz="5900" b="1" i="1" dirty="0" smtClean="0">
                <a:solidFill>
                  <a:srgbClr val="FF0000"/>
                </a:solidFill>
              </a:rPr>
              <a:t>Are these good claims for this on-demand assignment?  Why or why not?</a:t>
            </a:r>
          </a:p>
          <a:p>
            <a:pPr algn="l"/>
            <a:endParaRPr lang="en-US" sz="5900" b="1" i="1" dirty="0">
              <a:solidFill>
                <a:srgbClr val="FF0000"/>
              </a:solidFill>
            </a:endParaRPr>
          </a:p>
        </p:txBody>
      </p:sp>
      <p:pic>
        <p:nvPicPr>
          <p:cNvPr id="6" name="Picture 2" descr="C:\Users\Jean\AppData\Local\Microsoft\Windows\Temporary Internet Files\Content.IE5\GXFNK8EW\prod1250_dt[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37206" y="152400"/>
            <a:ext cx="1524000" cy="16764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8077200" y="990600"/>
            <a:ext cx="761999" cy="707886"/>
          </a:xfrm>
          <a:prstGeom prst="rect">
            <a:avLst/>
          </a:prstGeom>
        </p:spPr>
        <p:txBody>
          <a:bodyPr wrap="square">
            <a:spAutoFit/>
          </a:bodyPr>
          <a:lstStyle/>
          <a:p>
            <a:pPr algn="ctr"/>
            <a:r>
              <a:rPr lang="en-US" sz="40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8</a:t>
            </a:r>
            <a:endParaRPr lang="en-US" sz="40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extLst>
      <p:ext uri="{BB962C8B-B14F-4D97-AF65-F5344CB8AC3E}">
        <p14:creationId xmlns:p14="http://schemas.microsoft.com/office/powerpoint/2010/main" val="179850714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3" end="3"/>
                                            </p:txEl>
                                          </p:spTgt>
                                        </p:tgtEl>
                                        <p:attrNameLst>
                                          <p:attrName>style.visibility</p:attrName>
                                        </p:attrNameLst>
                                      </p:cBhvr>
                                      <p:to>
                                        <p:strVal val="visible"/>
                                      </p:to>
                                    </p:set>
                                    <p:anim calcmode="lin" valueType="num">
                                      <p:cBhvr additive="base">
                                        <p:cTn id="13"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152401"/>
            <a:ext cx="8763000" cy="1142999"/>
          </a:xfrm>
        </p:spPr>
        <p:txBody>
          <a:bodyPr/>
          <a:lstStyle/>
          <a:p>
            <a:r>
              <a:rPr lang="en-US" dirty="0" smtClean="0"/>
              <a:t>Citing a Source</a:t>
            </a:r>
            <a:endParaRPr lang="en-US" dirty="0"/>
          </a:p>
        </p:txBody>
      </p:sp>
      <p:sp>
        <p:nvSpPr>
          <p:cNvPr id="5" name="Subtitle 4"/>
          <p:cNvSpPr>
            <a:spLocks noGrp="1"/>
          </p:cNvSpPr>
          <p:nvPr>
            <p:ph type="subTitle" idx="1"/>
          </p:nvPr>
        </p:nvSpPr>
        <p:spPr>
          <a:xfrm>
            <a:off x="304800" y="1600200"/>
            <a:ext cx="8458200" cy="4876800"/>
          </a:xfrm>
        </p:spPr>
        <p:txBody>
          <a:bodyPr>
            <a:normAutofit fontScale="92500" lnSpcReduction="10000"/>
          </a:bodyPr>
          <a:lstStyle/>
          <a:p>
            <a:pPr algn="l"/>
            <a:r>
              <a:rPr lang="en-US" b="1" i="1" dirty="0" smtClean="0">
                <a:solidFill>
                  <a:schemeClr val="tx1"/>
                </a:solidFill>
              </a:rPr>
              <a:t>We identify where our evidence came from by </a:t>
            </a:r>
            <a:r>
              <a:rPr lang="en-US" b="1" i="1" u="sng" dirty="0" smtClean="0">
                <a:solidFill>
                  <a:schemeClr val="tx1"/>
                </a:solidFill>
              </a:rPr>
              <a:t>embedding</a:t>
            </a:r>
            <a:r>
              <a:rPr lang="en-US" b="1" i="1" dirty="0" smtClean="0">
                <a:solidFill>
                  <a:schemeClr val="tx1"/>
                </a:solidFill>
              </a:rPr>
              <a:t> it in our writing.  Where possible, we explain why the speaker or writer is an expert.</a:t>
            </a:r>
            <a:endParaRPr lang="en-US" b="1" i="1" dirty="0">
              <a:solidFill>
                <a:schemeClr val="tx1"/>
              </a:solidFill>
            </a:endParaRPr>
          </a:p>
          <a:p>
            <a:pPr algn="l"/>
            <a:endParaRPr lang="en-US" sz="5900" b="1" i="1" dirty="0" smtClean="0">
              <a:solidFill>
                <a:schemeClr val="tx1"/>
              </a:solidFill>
            </a:endParaRPr>
          </a:p>
          <a:p>
            <a:pPr algn="l"/>
            <a:endParaRPr lang="en-US" sz="2800" b="1" i="1" dirty="0" smtClean="0">
              <a:solidFill>
                <a:srgbClr val="FF0000"/>
              </a:solidFill>
            </a:endParaRPr>
          </a:p>
          <a:p>
            <a:pPr algn="l"/>
            <a:r>
              <a:rPr lang="en-US" sz="2800" b="1" i="1" dirty="0" smtClean="0">
                <a:solidFill>
                  <a:srgbClr val="FF0000"/>
                </a:solidFill>
              </a:rPr>
              <a:t>In </a:t>
            </a:r>
            <a:r>
              <a:rPr lang="en-US" sz="2800" b="1" i="1" u="sng" dirty="0" smtClean="0">
                <a:solidFill>
                  <a:srgbClr val="FF0000"/>
                </a:solidFill>
              </a:rPr>
              <a:t>“__(title)__________,</a:t>
            </a:r>
            <a:r>
              <a:rPr lang="en-US" sz="2800" b="1" i="1" dirty="0" smtClean="0">
                <a:solidFill>
                  <a:srgbClr val="FF0000"/>
                </a:solidFill>
              </a:rPr>
              <a:t>” </a:t>
            </a:r>
            <a:r>
              <a:rPr lang="en-US" sz="2800" b="1" i="1" u="sng" dirty="0" smtClean="0">
                <a:solidFill>
                  <a:srgbClr val="FF0000"/>
                </a:solidFill>
              </a:rPr>
              <a:t>____(author) </a:t>
            </a:r>
            <a:r>
              <a:rPr lang="en-US" sz="2800" b="1" i="1" dirty="0" smtClean="0">
                <a:solidFill>
                  <a:srgbClr val="FF0000"/>
                </a:solidFill>
              </a:rPr>
              <a:t>says that __________.</a:t>
            </a:r>
          </a:p>
          <a:p>
            <a:pPr algn="l"/>
            <a:endParaRPr lang="en-US" sz="2800" b="1" i="1" dirty="0">
              <a:solidFill>
                <a:srgbClr val="FF0000"/>
              </a:solidFill>
            </a:endParaRPr>
          </a:p>
          <a:p>
            <a:pPr algn="l"/>
            <a:r>
              <a:rPr lang="en-US" sz="2800" b="1" i="1" u="sng" dirty="0" smtClean="0">
                <a:solidFill>
                  <a:srgbClr val="FF0000"/>
                </a:solidFill>
              </a:rPr>
              <a:t>__(author)___,</a:t>
            </a:r>
            <a:r>
              <a:rPr lang="en-US" sz="2800" b="1" i="1" dirty="0" smtClean="0">
                <a:solidFill>
                  <a:srgbClr val="FF0000"/>
                </a:solidFill>
              </a:rPr>
              <a:t> the </a:t>
            </a:r>
            <a:r>
              <a:rPr lang="en-US" sz="2800" b="1" i="1" u="sng" dirty="0" smtClean="0">
                <a:solidFill>
                  <a:srgbClr val="FF0000"/>
                </a:solidFill>
              </a:rPr>
              <a:t>__(position or reason for expertise)_____,</a:t>
            </a:r>
            <a:r>
              <a:rPr lang="en-US" sz="2800" b="1" i="1" dirty="0" smtClean="0">
                <a:solidFill>
                  <a:srgbClr val="FF0000"/>
                </a:solidFill>
              </a:rPr>
              <a:t> explains that ___________.</a:t>
            </a:r>
            <a:endParaRPr lang="en-US" sz="2800" b="1" i="1" dirty="0">
              <a:solidFill>
                <a:srgbClr val="FF0000"/>
              </a:solidFill>
            </a:endParaRPr>
          </a:p>
        </p:txBody>
      </p:sp>
      <p:pic>
        <p:nvPicPr>
          <p:cNvPr id="6" name="Picture 2" descr="C:\Users\Jean\AppData\Local\Microsoft\Windows\Temporary Internet Files\Content.IE5\GXFNK8EW\prod1250_dt[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9832" y="152400"/>
            <a:ext cx="1524000" cy="16764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8077200" y="990600"/>
            <a:ext cx="761999" cy="707886"/>
          </a:xfrm>
          <a:prstGeom prst="rect">
            <a:avLst/>
          </a:prstGeom>
        </p:spPr>
        <p:txBody>
          <a:bodyPr wrap="square">
            <a:spAutoFit/>
          </a:bodyPr>
          <a:lstStyle/>
          <a:p>
            <a:pPr algn="ctr"/>
            <a:r>
              <a:rPr lang="en-US" sz="40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9</a:t>
            </a:r>
            <a:endParaRPr lang="en-US" sz="40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pic>
        <p:nvPicPr>
          <p:cNvPr id="7" name="Picture 2" descr="C:\Users\Jean\AppData\Local\Microsoft\Windows\Temporary Internet Files\Content.IE5\MB84JQZ0\0203151037.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1538" t="30235" r="-868" b="34180"/>
          <a:stretch/>
        </p:blipFill>
        <p:spPr bwMode="auto">
          <a:xfrm rot="10800000">
            <a:off x="1600200" y="2971800"/>
            <a:ext cx="5309419" cy="11897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5273522"/>
      </p:ext>
    </p:extLst>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152401"/>
            <a:ext cx="8763000" cy="1142999"/>
          </a:xfrm>
        </p:spPr>
        <p:txBody>
          <a:bodyPr/>
          <a:lstStyle/>
          <a:p>
            <a:r>
              <a:rPr lang="en-US" dirty="0" smtClean="0"/>
              <a:t>Citing a Source</a:t>
            </a:r>
            <a:endParaRPr lang="en-US" dirty="0"/>
          </a:p>
        </p:txBody>
      </p:sp>
      <p:sp>
        <p:nvSpPr>
          <p:cNvPr id="5" name="Subtitle 4"/>
          <p:cNvSpPr>
            <a:spLocks noGrp="1"/>
          </p:cNvSpPr>
          <p:nvPr>
            <p:ph type="subTitle" idx="1"/>
          </p:nvPr>
        </p:nvSpPr>
        <p:spPr>
          <a:xfrm>
            <a:off x="304800" y="1600200"/>
            <a:ext cx="8458200" cy="4876800"/>
          </a:xfrm>
        </p:spPr>
        <p:txBody>
          <a:bodyPr>
            <a:normAutofit/>
          </a:bodyPr>
          <a:lstStyle/>
          <a:p>
            <a:pPr algn="l"/>
            <a:r>
              <a:rPr lang="en-US" b="1" i="1" dirty="0" smtClean="0">
                <a:solidFill>
                  <a:schemeClr val="tx1"/>
                </a:solidFill>
              </a:rPr>
              <a:t>Read this student example.  Use it as a model for introducing evidence from a source.  Try the same kind of sentences in YOUR paper.</a:t>
            </a:r>
            <a:endParaRPr lang="en-US" b="1" i="1" dirty="0">
              <a:solidFill>
                <a:schemeClr val="tx1"/>
              </a:solidFill>
            </a:endParaRPr>
          </a:p>
        </p:txBody>
      </p:sp>
      <p:pic>
        <p:nvPicPr>
          <p:cNvPr id="6" name="Picture 2" descr="C:\Users\Jean\AppData\Local\Microsoft\Windows\Temporary Internet Files\Content.IE5\GXFNK8EW\prod1250_dt[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96199" y="44209"/>
            <a:ext cx="1524000" cy="16764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8077200" y="882409"/>
            <a:ext cx="761999" cy="707886"/>
          </a:xfrm>
          <a:prstGeom prst="rect">
            <a:avLst/>
          </a:prstGeom>
        </p:spPr>
        <p:txBody>
          <a:bodyPr wrap="square">
            <a:spAutoFit/>
          </a:bodyPr>
          <a:lstStyle/>
          <a:p>
            <a:pPr algn="ctr"/>
            <a:r>
              <a:rPr lang="en-US" sz="40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10</a:t>
            </a:r>
            <a:endParaRPr lang="en-US" sz="40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pic>
        <p:nvPicPr>
          <p:cNvPr id="8" name="Picture 2" descr="C:\Users\Jean\AppData\Local\Microsoft\Windows\Temporary Internet Files\Content.IE5\G12R7NS6\0203151040.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5011" t="21532" r="7365" b="12100"/>
          <a:stretch/>
        </p:blipFill>
        <p:spPr bwMode="auto">
          <a:xfrm rot="10800000">
            <a:off x="1288531" y="3197917"/>
            <a:ext cx="6393789" cy="307490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rot="21074093">
            <a:off x="4043725" y="4810056"/>
            <a:ext cx="152400" cy="369332"/>
          </a:xfrm>
          <a:prstGeom prst="rect">
            <a:avLst/>
          </a:prstGeom>
          <a:noFill/>
        </p:spPr>
        <p:txBody>
          <a:bodyPr wrap="square" rtlCol="0">
            <a:spAutoFit/>
          </a:bodyPr>
          <a:lstStyle/>
          <a:p>
            <a:r>
              <a:rPr lang="en-US" dirty="0" smtClean="0"/>
              <a:t>“</a:t>
            </a:r>
            <a:endParaRPr lang="en-US" dirty="0"/>
          </a:p>
        </p:txBody>
      </p:sp>
    </p:spTree>
    <p:extLst>
      <p:ext uri="{BB962C8B-B14F-4D97-AF65-F5344CB8AC3E}">
        <p14:creationId xmlns:p14="http://schemas.microsoft.com/office/powerpoint/2010/main" val="792371412"/>
      </p:ext>
    </p:extLst>
  </p:cSld>
  <p:clrMapOvr>
    <a:masterClrMapping/>
  </p:clrMapOvr>
  <p:transition spd="slow">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C:\Users\Jean\AppData\Local\Microsoft\Windows\Temporary Internet Files\Content.IE5\O1M9SEUU\0203151039.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6613" t="41776" r="4248" b="32630"/>
          <a:stretch/>
        </p:blipFill>
        <p:spPr bwMode="auto">
          <a:xfrm rot="10800000">
            <a:off x="304800" y="3429000"/>
            <a:ext cx="8534400" cy="133674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xfrm>
            <a:off x="255583" y="137246"/>
            <a:ext cx="10177615" cy="1142999"/>
          </a:xfrm>
        </p:spPr>
        <p:txBody>
          <a:bodyPr/>
          <a:lstStyle/>
          <a:p>
            <a:r>
              <a:rPr lang="en-US" dirty="0" smtClean="0"/>
              <a:t>Citing a Source</a:t>
            </a:r>
            <a:endParaRPr lang="en-US" dirty="0"/>
          </a:p>
        </p:txBody>
      </p:sp>
      <p:sp>
        <p:nvSpPr>
          <p:cNvPr id="5" name="Subtitle 4"/>
          <p:cNvSpPr>
            <a:spLocks noGrp="1"/>
          </p:cNvSpPr>
          <p:nvPr>
            <p:ph type="subTitle" idx="1"/>
          </p:nvPr>
        </p:nvSpPr>
        <p:spPr>
          <a:xfrm>
            <a:off x="331783" y="1585045"/>
            <a:ext cx="9823611" cy="1828800"/>
          </a:xfrm>
        </p:spPr>
        <p:txBody>
          <a:bodyPr>
            <a:normAutofit/>
          </a:bodyPr>
          <a:lstStyle/>
          <a:p>
            <a:pPr algn="l"/>
            <a:r>
              <a:rPr lang="en-US" b="1" i="1" dirty="0" smtClean="0">
                <a:solidFill>
                  <a:schemeClr val="tx1"/>
                </a:solidFill>
              </a:rPr>
              <a:t>Read this student example.  Use it as a model for introducing evidence from a source.  Try the same </a:t>
            </a:r>
          </a:p>
          <a:p>
            <a:pPr algn="l"/>
            <a:r>
              <a:rPr lang="en-US" b="1" i="1" dirty="0" smtClean="0">
                <a:solidFill>
                  <a:schemeClr val="tx1"/>
                </a:solidFill>
              </a:rPr>
              <a:t>kind of sentences in YOUR paper.</a:t>
            </a:r>
            <a:endParaRPr lang="en-US" b="1" i="1" dirty="0">
              <a:solidFill>
                <a:schemeClr val="tx1"/>
              </a:solidFill>
            </a:endParaRPr>
          </a:p>
        </p:txBody>
      </p:sp>
      <p:pic>
        <p:nvPicPr>
          <p:cNvPr id="6" name="Picture 2" descr="C:\Users\Jean\AppData\Local\Microsoft\Windows\Temporary Internet Files\Content.IE5\GXFNK8EW\prod1250_dt[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23183" y="29054"/>
            <a:ext cx="1770020" cy="16764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8104184" y="867254"/>
            <a:ext cx="885009" cy="707886"/>
          </a:xfrm>
          <a:prstGeom prst="rect">
            <a:avLst/>
          </a:prstGeom>
        </p:spPr>
        <p:txBody>
          <a:bodyPr wrap="square">
            <a:spAutoFit/>
          </a:bodyPr>
          <a:lstStyle/>
          <a:p>
            <a:pPr algn="ctr"/>
            <a:r>
              <a:rPr lang="en-US" sz="40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11</a:t>
            </a:r>
            <a:endParaRPr lang="en-US" sz="40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4" name="TextBox 3"/>
          <p:cNvSpPr txBox="1"/>
          <p:nvPr/>
        </p:nvSpPr>
        <p:spPr>
          <a:xfrm rot="21074093" flipH="1">
            <a:off x="6174712" y="3663248"/>
            <a:ext cx="485255" cy="461665"/>
          </a:xfrm>
          <a:prstGeom prst="rect">
            <a:avLst/>
          </a:prstGeom>
          <a:noFill/>
        </p:spPr>
        <p:txBody>
          <a:bodyPr wrap="square" rtlCol="0">
            <a:spAutoFit/>
          </a:bodyPr>
          <a:lstStyle/>
          <a:p>
            <a:r>
              <a:rPr lang="en-US" sz="2400" b="1" dirty="0" smtClean="0"/>
              <a:t>,</a:t>
            </a:r>
            <a:endParaRPr lang="en-US" sz="2400" b="1" dirty="0"/>
          </a:p>
        </p:txBody>
      </p:sp>
      <p:sp>
        <p:nvSpPr>
          <p:cNvPr id="10" name="TextBox 9"/>
          <p:cNvSpPr txBox="1"/>
          <p:nvPr/>
        </p:nvSpPr>
        <p:spPr>
          <a:xfrm>
            <a:off x="4318982" y="3539484"/>
            <a:ext cx="506035" cy="369332"/>
          </a:xfrm>
          <a:prstGeom prst="rect">
            <a:avLst/>
          </a:prstGeom>
          <a:noFill/>
        </p:spPr>
        <p:txBody>
          <a:bodyPr wrap="square" rtlCol="0">
            <a:spAutoFit/>
          </a:bodyPr>
          <a:lstStyle/>
          <a:p>
            <a:r>
              <a:rPr lang="en-US" dirty="0" smtClean="0"/>
              <a:t>the</a:t>
            </a:r>
            <a:endParaRPr lang="en-US" dirty="0"/>
          </a:p>
        </p:txBody>
      </p:sp>
    </p:spTree>
    <p:extLst>
      <p:ext uri="{BB962C8B-B14F-4D97-AF65-F5344CB8AC3E}">
        <p14:creationId xmlns:p14="http://schemas.microsoft.com/office/powerpoint/2010/main" val="1549918912"/>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61988" y="609600"/>
            <a:ext cx="7772400" cy="1470025"/>
          </a:xfrm>
        </p:spPr>
        <p:txBody>
          <a:bodyPr>
            <a:normAutofit fontScale="90000"/>
          </a:bodyPr>
          <a:lstStyle/>
          <a:p>
            <a:pPr algn="l"/>
            <a:r>
              <a:rPr lang="en-US" dirty="0" smtClean="0"/>
              <a:t>Goal:</a:t>
            </a:r>
            <a:br>
              <a:rPr lang="en-US" dirty="0" smtClean="0"/>
            </a:br>
            <a:r>
              <a:rPr lang="en-US" sz="2700" dirty="0" smtClean="0"/>
              <a:t>Use one of the sample tasks to practice skills that will lift the quality of students’ responses</a:t>
            </a:r>
            <a:br>
              <a:rPr lang="en-US" sz="2700" dirty="0" smtClean="0"/>
            </a:br>
            <a:r>
              <a:rPr lang="en-US" sz="2700" dirty="0"/>
              <a:t/>
            </a:r>
            <a:br>
              <a:rPr lang="en-US" sz="2700" dirty="0"/>
            </a:br>
            <a:r>
              <a:rPr lang="en-US" sz="2700" dirty="0" smtClean="0"/>
              <a:t>Experience a series of bell-ringers that isolate specific skills or moves students need to make in writing their arguments</a:t>
            </a:r>
            <a:endParaRPr lang="en-US" sz="2700" dirty="0"/>
          </a:p>
        </p:txBody>
      </p:sp>
      <p:graphicFrame>
        <p:nvGraphicFramePr>
          <p:cNvPr id="6" name="Table 5"/>
          <p:cNvGraphicFramePr>
            <a:graphicFrameLocks noGrp="1"/>
          </p:cNvGraphicFramePr>
          <p:nvPr/>
        </p:nvGraphicFramePr>
        <p:xfrm>
          <a:off x="1543050" y="3660616"/>
          <a:ext cx="6057900" cy="405130"/>
        </p:xfrm>
        <a:graphic>
          <a:graphicData uri="http://schemas.openxmlformats.org/drawingml/2006/table">
            <a:tbl>
              <a:tblPr firstRow="1" firstCol="1" bandRow="1">
                <a:tableStyleId>{5C22544A-7EE6-4342-B048-85BDC9FD1C3A}</a:tableStyleId>
              </a:tblPr>
              <a:tblGrid>
                <a:gridCol w="6057900"/>
              </a:tblGrid>
              <a:tr h="405130">
                <a:tc>
                  <a:txBody>
                    <a:bodyPr/>
                    <a:lstStyle/>
                    <a:p>
                      <a:pPr marL="0" marR="0">
                        <a:spcBef>
                          <a:spcPts val="0"/>
                        </a:spcBef>
                        <a:spcAft>
                          <a:spcPts val="0"/>
                        </a:spcAft>
                      </a:pPr>
                      <a:r>
                        <a:rPr lang="en-US" sz="2400" dirty="0">
                          <a:effectLst/>
                        </a:rPr>
                        <a:t>Discipline and Learning                 </a:t>
                      </a:r>
                      <a:r>
                        <a:rPr lang="en-US" sz="1600" dirty="0">
                          <a:effectLst/>
                        </a:rPr>
                        <a:t> </a:t>
                      </a:r>
                      <a:endParaRPr lang="en-US" sz="1000" dirty="0">
                        <a:effectLst/>
                        <a:latin typeface="Times New Roman"/>
                        <a:ea typeface="Times New Roman"/>
                      </a:endParaRPr>
                    </a:p>
                  </a:txBody>
                  <a:tcPr marL="68580" marR="68580" marT="0" marB="0"/>
                </a:tc>
              </a:tr>
            </a:tbl>
          </a:graphicData>
        </a:graphic>
      </p:graphicFrame>
      <p:pic>
        <p:nvPicPr>
          <p:cNvPr id="2063" name="Picture 1" descr="A group of muliethnic university students, friends smiling expressing happiness - stock phot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3050" y="4117975"/>
            <a:ext cx="2933700" cy="2070100"/>
          </a:xfrm>
          <a:prstGeom prst="rect">
            <a:avLst/>
          </a:prstGeom>
          <a:noFill/>
          <a:extLst>
            <a:ext uri="{909E8E84-426E-40DD-AFC4-6F175D3DCCD1}">
              <a14:hiddenFill xmlns:a14="http://schemas.microsoft.com/office/drawing/2010/main">
                <a:solidFill>
                  <a:srgbClr val="FFFFFF"/>
                </a:solidFill>
              </a14:hiddenFill>
            </a:ext>
          </a:extLst>
        </p:spPr>
      </p:pic>
      <p:sp>
        <p:nvSpPr>
          <p:cNvPr id="23" name="Rectangle 18"/>
          <p:cNvSpPr>
            <a:spLocks noChangeArrowheads="1"/>
          </p:cNvSpPr>
          <p:nvPr/>
        </p:nvSpPr>
        <p:spPr bwMode="auto">
          <a:xfrm>
            <a:off x="1447800" y="3208849"/>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chemeClr val="tx1"/>
                </a:solidFill>
                <a:effectLst/>
                <a:latin typeface="Arial" pitchFamily="34" charset="0"/>
                <a:ea typeface="Arial" pitchFamily="34" charset="0"/>
                <a:cs typeface="Arial" pitchFamily="34" charset="0"/>
              </a:rPr>
              <a:t>College-Ready Writers Program</a:t>
            </a:r>
            <a:endParaRPr kumimoji="0" lang="en-US" altLang="en-US" sz="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chemeClr val="tx1"/>
                </a:solidFill>
                <a:effectLst/>
                <a:latin typeface="Arial" pitchFamily="34" charset="0"/>
                <a:ea typeface="Arial" pitchFamily="34" charset="0"/>
                <a:cs typeface="Arial" pitchFamily="34" charset="0"/>
              </a:rPr>
              <a:t>Writing Task</a:t>
            </a:r>
            <a:endParaRPr kumimoji="0" lang="en-US" altLang="en-US" sz="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 name="Rectangle 19"/>
          <p:cNvSpPr>
            <a:spLocks noChangeArrowheads="1"/>
          </p:cNvSpPr>
          <p:nvPr/>
        </p:nvSpPr>
        <p:spPr bwMode="auto">
          <a:xfrm>
            <a:off x="4719348" y="4495800"/>
            <a:ext cx="4648200" cy="116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600" b="1" i="0" u="none" strike="noStrike" cap="none" normalizeH="0" baseline="0" dirty="0" smtClean="0">
                <a:ln>
                  <a:noFill/>
                </a:ln>
                <a:solidFill>
                  <a:schemeClr val="tx1"/>
                </a:solidFill>
                <a:effectLst/>
                <a:latin typeface="Arial" pitchFamily="34" charset="0"/>
                <a:ea typeface="Arial" pitchFamily="34" charset="0"/>
                <a:cs typeface="Arial" pitchFamily="34" charset="0"/>
              </a:rPr>
              <a:t>Day 1 Reading Packet            B</a:t>
            </a:r>
            <a:endParaRPr kumimoji="0" lang="en-US" altLang="en-US" sz="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822800131"/>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066800"/>
            <a:ext cx="7696200" cy="533399"/>
          </a:xfrm>
        </p:spPr>
        <p:txBody>
          <a:bodyPr>
            <a:normAutofit fontScale="90000"/>
          </a:bodyPr>
          <a:lstStyle/>
          <a:p>
            <a:r>
              <a:rPr lang="en-US" dirty="0" smtClean="0"/>
              <a:t>Lifting the Quality of a Draft:</a:t>
            </a:r>
            <a:br>
              <a:rPr lang="en-US" dirty="0" smtClean="0"/>
            </a:br>
            <a:r>
              <a:rPr lang="en-US" dirty="0" smtClean="0"/>
              <a:t>“School Bus”</a:t>
            </a:r>
            <a:r>
              <a:rPr lang="en-US" dirty="0"/>
              <a:t/>
            </a:r>
            <a:br>
              <a:rPr lang="en-US" dirty="0"/>
            </a:br>
            <a:endParaRPr lang="en-US" dirty="0"/>
          </a:p>
        </p:txBody>
      </p:sp>
      <p:sp>
        <p:nvSpPr>
          <p:cNvPr id="4" name="TextBox 3"/>
          <p:cNvSpPr txBox="1"/>
          <p:nvPr/>
        </p:nvSpPr>
        <p:spPr>
          <a:xfrm>
            <a:off x="609600" y="2362200"/>
            <a:ext cx="8229600" cy="3416320"/>
          </a:xfrm>
          <a:prstGeom prst="rect">
            <a:avLst/>
          </a:prstGeom>
          <a:noFill/>
        </p:spPr>
        <p:txBody>
          <a:bodyPr wrap="square" rtlCol="0">
            <a:spAutoFit/>
          </a:bodyPr>
          <a:lstStyle/>
          <a:p>
            <a:pPr marL="342900" indent="-342900">
              <a:buFont typeface="+mj-lt"/>
              <a:buAutoNum type="arabicPeriod"/>
            </a:pPr>
            <a:r>
              <a:rPr lang="en-US" dirty="0"/>
              <a:t>Review the expectations for the on-demand assignment.  (See slide </a:t>
            </a:r>
            <a:r>
              <a:rPr lang="en-US" dirty="0" smtClean="0"/>
              <a:t>21.)</a:t>
            </a:r>
          </a:p>
          <a:p>
            <a:pPr marL="342900" indent="-342900">
              <a:buFont typeface="+mj-lt"/>
              <a:buAutoNum type="arabicPeriod"/>
            </a:pPr>
            <a:endParaRPr lang="en-US" dirty="0"/>
          </a:p>
          <a:p>
            <a:pPr marL="342900" indent="-342900">
              <a:buFont typeface="+mj-lt"/>
              <a:buAutoNum type="arabicPeriod"/>
            </a:pPr>
            <a:r>
              <a:rPr lang="en-US" dirty="0" smtClean="0"/>
              <a:t>Read the student sample, “School Bus.”  (See slide 22.)</a:t>
            </a:r>
          </a:p>
          <a:p>
            <a:pPr marL="342900" indent="-342900">
              <a:buFont typeface="+mj-lt"/>
              <a:buAutoNum type="arabicPeriod"/>
            </a:pPr>
            <a:endParaRPr lang="en-US" dirty="0"/>
          </a:p>
          <a:p>
            <a:pPr marL="342900" indent="-342900">
              <a:buFont typeface="+mj-lt"/>
              <a:buAutoNum type="arabicPeriod"/>
            </a:pPr>
            <a:r>
              <a:rPr lang="en-US" dirty="0" smtClean="0"/>
              <a:t>Locate the opinions that the student expresses about schools and discipline. Choose one statement to rewrite (See slide 23.)</a:t>
            </a:r>
          </a:p>
          <a:p>
            <a:pPr marL="342900" indent="-342900">
              <a:buFont typeface="+mj-lt"/>
              <a:buAutoNum type="arabicPeriod"/>
            </a:pPr>
            <a:endParaRPr lang="en-US" dirty="0"/>
          </a:p>
          <a:p>
            <a:pPr marL="342900" indent="-342900">
              <a:buFont typeface="+mj-lt"/>
              <a:buAutoNum type="arabicPeriod"/>
            </a:pPr>
            <a:r>
              <a:rPr lang="en-US" dirty="0" smtClean="0"/>
              <a:t>Review the qualities of a strong claim.  (See slide 24.)</a:t>
            </a:r>
          </a:p>
          <a:p>
            <a:pPr marL="342900" indent="-342900">
              <a:buFont typeface="+mj-lt"/>
              <a:buAutoNum type="arabicPeriod"/>
            </a:pPr>
            <a:endParaRPr lang="en-US" dirty="0"/>
          </a:p>
          <a:p>
            <a:pPr marL="342900" indent="-342900">
              <a:buFont typeface="+mj-lt"/>
              <a:buAutoNum type="arabicPeriod"/>
            </a:pPr>
            <a:r>
              <a:rPr lang="en-US" dirty="0" smtClean="0"/>
              <a:t>Follow the directions to create a better claim.  (See slide 25.)</a:t>
            </a:r>
          </a:p>
          <a:p>
            <a:pPr marL="342900" indent="-342900">
              <a:buFont typeface="+mj-lt"/>
              <a:buAutoNum type="arabicPeriod"/>
            </a:pPr>
            <a:endParaRPr lang="en-US" dirty="0"/>
          </a:p>
          <a:p>
            <a:pPr marL="342900" indent="-342900">
              <a:buFont typeface="+mj-lt"/>
              <a:buAutoNum type="arabicPeriod"/>
            </a:pPr>
            <a:endParaRPr lang="en-US" dirty="0"/>
          </a:p>
        </p:txBody>
      </p:sp>
    </p:spTree>
    <p:extLst>
      <p:ext uri="{BB962C8B-B14F-4D97-AF65-F5344CB8AC3E}">
        <p14:creationId xmlns:p14="http://schemas.microsoft.com/office/powerpoint/2010/main" val="993944712"/>
      </p:ext>
    </p:extLst>
  </p:cSld>
  <p:clrMapOvr>
    <a:masterClrMapping/>
  </p:clrMapOvr>
  <p:transition spd="slow">
    <p:push di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REMINDER: </a:t>
            </a:r>
            <a:r>
              <a:rPr lang="en-US" dirty="0"/>
              <a:t>W</a:t>
            </a:r>
            <a:r>
              <a:rPr lang="en-US" dirty="0" smtClean="0"/>
              <a:t>hat we expect in a good response to </a:t>
            </a:r>
            <a:r>
              <a:rPr lang="en-US" i="1" dirty="0" smtClean="0"/>
              <a:t>this</a:t>
            </a:r>
            <a:r>
              <a:rPr lang="en-US" dirty="0" smtClean="0"/>
              <a:t> on-demand assignment</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1583035147"/>
              </p:ext>
            </p:extLst>
          </p:nvPr>
        </p:nvGraphicFramePr>
        <p:xfrm>
          <a:off x="533400" y="1905000"/>
          <a:ext cx="8077200" cy="4794908"/>
        </p:xfrm>
        <a:graphic>
          <a:graphicData uri="http://schemas.openxmlformats.org/drawingml/2006/table">
            <a:tbl>
              <a:tblPr firstRow="1" bandRow="1">
                <a:tableStyleId>{5C22544A-7EE6-4342-B048-85BDC9FD1C3A}</a:tableStyleId>
              </a:tblPr>
              <a:tblGrid>
                <a:gridCol w="2971800"/>
                <a:gridCol w="5105400"/>
              </a:tblGrid>
              <a:tr h="375308">
                <a:tc>
                  <a:txBody>
                    <a:bodyPr/>
                    <a:lstStyle/>
                    <a:p>
                      <a:r>
                        <a:rPr lang="en-US" dirty="0" smtClean="0"/>
                        <a:t>Audience (WHO)</a:t>
                      </a:r>
                      <a:endParaRPr lang="en-US" dirty="0"/>
                    </a:p>
                  </a:txBody>
                  <a:tcPr/>
                </a:tc>
                <a:tc>
                  <a:txBody>
                    <a:bodyPr/>
                    <a:lstStyle/>
                    <a:p>
                      <a:r>
                        <a:rPr lang="en-US" dirty="0" smtClean="0"/>
                        <a:t>Purpose (WHY)</a:t>
                      </a:r>
                      <a:endParaRPr lang="en-US" dirty="0"/>
                    </a:p>
                  </a:txBody>
                  <a:tcPr/>
                </a:tc>
              </a:tr>
              <a:tr h="1758292">
                <a:tc>
                  <a:txBody>
                    <a:bodyPr/>
                    <a:lstStyle/>
                    <a:p>
                      <a:endParaRPr lang="en-US" dirty="0" smtClean="0"/>
                    </a:p>
                    <a:p>
                      <a:r>
                        <a:rPr lang="en-US"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President of the School Board</a:t>
                      </a:r>
                    </a:p>
                    <a:p>
                      <a:endParaRPr lang="en-US" dirty="0" smtClean="0"/>
                    </a:p>
                    <a:p>
                      <a:endParaRPr lang="en-US" dirty="0" smtClean="0"/>
                    </a:p>
                    <a:p>
                      <a:endParaRPr lang="en-US" dirty="0"/>
                    </a:p>
                  </a:txBody>
                  <a:tcPr/>
                </a:tc>
                <a:tc>
                  <a:txBody>
                    <a:bodyPr/>
                    <a:lstStyle/>
                    <a:p>
                      <a:endParaRPr lang="en-US" dirty="0" smtClean="0"/>
                    </a:p>
                    <a:p>
                      <a:pPr marL="0" marR="42545" indent="0" algn="l" defTabSz="914400" rtl="0" eaLnBrk="1" fontAlgn="auto" latinLnBrk="0" hangingPunct="1">
                        <a:lnSpc>
                          <a:spcPct val="97000"/>
                        </a:lnSpc>
                        <a:spcBef>
                          <a:spcPts val="0"/>
                        </a:spcBef>
                        <a:spcAft>
                          <a:spcPts val="0"/>
                        </a:spcAft>
                        <a:buClrTx/>
                        <a:buSzTx/>
                        <a:buFontTx/>
                        <a:buNone/>
                        <a:tabLst/>
                        <a:defRPr/>
                      </a:pPr>
                      <a:r>
                        <a:rPr lang="en-US" sz="1600" b="1" dirty="0" smtClean="0">
                          <a:effectLst/>
                        </a:rPr>
                        <a:t>Recommend</a:t>
                      </a:r>
                      <a:r>
                        <a:rPr lang="en-US" sz="1600" dirty="0" smtClean="0">
                          <a:effectLst/>
                        </a:rPr>
                        <a:t>  a discipline policy to the School Board that will make sure that all students have a chance to learn </a:t>
                      </a:r>
                      <a:r>
                        <a:rPr lang="en-US" sz="1600" b="1" dirty="0" smtClean="0">
                          <a:effectLst/>
                        </a:rPr>
                        <a:t>and explain why</a:t>
                      </a:r>
                      <a:r>
                        <a:rPr lang="en-US" sz="1600" dirty="0" smtClean="0">
                          <a:effectLst/>
                        </a:rPr>
                        <a:t> this policy will give all students that chance</a:t>
                      </a:r>
                      <a:endParaRPr lang="en-US" sz="1100" dirty="0">
                        <a:effectLst/>
                      </a:endParaRPr>
                    </a:p>
                  </a:txBody>
                  <a:tcPr/>
                </a:tc>
              </a:tr>
              <a:tr h="375308">
                <a:tc>
                  <a:txBody>
                    <a:bodyPr/>
                    <a:lstStyle/>
                    <a:p>
                      <a:r>
                        <a:rPr lang="en-US" dirty="0" smtClean="0"/>
                        <a:t>Form</a:t>
                      </a:r>
                      <a:r>
                        <a:rPr lang="en-US" baseline="0" dirty="0" smtClean="0"/>
                        <a:t> (WHAT)</a:t>
                      </a:r>
                      <a:endParaRPr lang="en-US" dirty="0"/>
                    </a:p>
                  </a:txBody>
                  <a:tcPr/>
                </a:tc>
                <a:tc>
                  <a:txBody>
                    <a:bodyPr/>
                    <a:lstStyle/>
                    <a:p>
                      <a:r>
                        <a:rPr lang="en-US" dirty="0" smtClean="0"/>
                        <a:t>Our Inferences</a:t>
                      </a:r>
                      <a:r>
                        <a:rPr lang="en-US" baseline="0" dirty="0" smtClean="0"/>
                        <a:t> (HOW)</a:t>
                      </a:r>
                      <a:endParaRPr lang="en-US" dirty="0"/>
                    </a:p>
                  </a:txBody>
                  <a:tcPr/>
                </a:tc>
              </a:tr>
              <a:tr h="1758292">
                <a:tc>
                  <a:txBody>
                    <a:bodyPr/>
                    <a:lstStyle/>
                    <a:p>
                      <a:endParaRPr lang="en-US" dirty="0" smtClean="0"/>
                    </a:p>
                    <a:p>
                      <a:r>
                        <a:rPr lang="en-US" dirty="0" smtClean="0"/>
                        <a:t> Argument </a:t>
                      </a:r>
                    </a:p>
                    <a:p>
                      <a:r>
                        <a:rPr lang="en-US" dirty="0" smtClean="0"/>
                        <a:t>(proposal or letter)</a:t>
                      </a:r>
                    </a:p>
                    <a:p>
                      <a:endParaRPr lang="en-US" dirty="0" smtClean="0"/>
                    </a:p>
                    <a:p>
                      <a:endParaRPr lang="en-US" dirty="0"/>
                    </a:p>
                  </a:txBody>
                  <a:tcPr/>
                </a:tc>
                <a:tc>
                  <a:txBody>
                    <a:bodyPr/>
                    <a:lstStyle/>
                    <a:p>
                      <a:pPr marL="285750" indent="-285750">
                        <a:buFont typeface="Arial" panose="020B0604020202020204" pitchFamily="34" charset="0"/>
                        <a:buChar char="•"/>
                      </a:pPr>
                      <a:r>
                        <a:rPr lang="en-US" dirty="0" smtClean="0"/>
                        <a:t>Formal </a:t>
                      </a:r>
                    </a:p>
                    <a:p>
                      <a:pPr marL="285750" indent="-285750">
                        <a:buFont typeface="Arial" panose="020B0604020202020204" pitchFamily="34" charset="0"/>
                        <a:buChar char="•"/>
                      </a:pPr>
                      <a:r>
                        <a:rPr lang="en-US" dirty="0" smtClean="0"/>
                        <a:t>Read and research BEFORE deciding on a policy</a:t>
                      </a:r>
                    </a:p>
                    <a:p>
                      <a:pPr marL="285750" indent="-285750">
                        <a:buFont typeface="Arial" panose="020B0604020202020204" pitchFamily="34" charset="0"/>
                        <a:buChar char="•"/>
                      </a:pPr>
                      <a:r>
                        <a:rPr lang="en-US" dirty="0" smtClean="0"/>
                        <a:t>Must</a:t>
                      </a:r>
                      <a:r>
                        <a:rPr lang="en-US" baseline="0" dirty="0" smtClean="0"/>
                        <a:t> use facts, statistics, and quotes from the articles that have been provided</a:t>
                      </a:r>
                    </a:p>
                    <a:p>
                      <a:pPr marL="285750" indent="-285750">
                        <a:buFont typeface="Arial" panose="020B0604020202020204" pitchFamily="34" charset="0"/>
                        <a:buChar char="•"/>
                      </a:pPr>
                      <a:r>
                        <a:rPr lang="en-US" baseline="0" dirty="0" smtClean="0"/>
                        <a:t>Must cite sources</a:t>
                      </a:r>
                    </a:p>
                    <a:p>
                      <a:pPr marL="285750" indent="-285750">
                        <a:buFont typeface="Arial" panose="020B0604020202020204" pitchFamily="34" charset="0"/>
                        <a:buChar char="•"/>
                      </a:pPr>
                      <a:r>
                        <a:rPr lang="en-US" baseline="0" dirty="0" smtClean="0"/>
                        <a:t>Must quote sources so that speaker/writer is identified, his/her expertise is described, and the connection to my claim is explained fully</a:t>
                      </a:r>
                    </a:p>
                  </a:txBody>
                  <a:tcPr/>
                </a:tc>
              </a:tr>
            </a:tbl>
          </a:graphicData>
        </a:graphic>
      </p:graphicFrame>
    </p:spTree>
    <p:extLst>
      <p:ext uri="{BB962C8B-B14F-4D97-AF65-F5344CB8AC3E}">
        <p14:creationId xmlns:p14="http://schemas.microsoft.com/office/powerpoint/2010/main" val="2741850245"/>
      </p:ext>
    </p:extLst>
  </p:cSld>
  <p:clrMapOvr>
    <a:masterClrMapping/>
  </p:clrMapOvr>
  <p:transition spd="slow">
    <p:push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228600"/>
            <a:ext cx="7696200" cy="533399"/>
          </a:xfrm>
        </p:spPr>
        <p:txBody>
          <a:bodyPr>
            <a:normAutofit fontScale="90000"/>
          </a:bodyPr>
          <a:lstStyle/>
          <a:p>
            <a:r>
              <a:rPr lang="en-US" dirty="0" smtClean="0"/>
              <a:t>Student Draft </a:t>
            </a:r>
            <a:r>
              <a:rPr lang="en-US" dirty="0" smtClean="0"/>
              <a:t>1:  School </a:t>
            </a:r>
            <a:r>
              <a:rPr lang="en-US" dirty="0"/>
              <a:t>Bus</a:t>
            </a:r>
            <a:br>
              <a:rPr lang="en-US" dirty="0"/>
            </a:br>
            <a:endParaRPr lang="en-US" dirty="0"/>
          </a:p>
        </p:txBody>
      </p:sp>
      <p:sp>
        <p:nvSpPr>
          <p:cNvPr id="5" name="Subtitle 4"/>
          <p:cNvSpPr>
            <a:spLocks noGrp="1"/>
          </p:cNvSpPr>
          <p:nvPr>
            <p:ph type="subTitle" idx="1"/>
          </p:nvPr>
        </p:nvSpPr>
        <p:spPr>
          <a:xfrm>
            <a:off x="152400" y="609600"/>
            <a:ext cx="8991600" cy="6172200"/>
          </a:xfrm>
        </p:spPr>
        <p:txBody>
          <a:bodyPr>
            <a:noAutofit/>
          </a:bodyPr>
          <a:lstStyle/>
          <a:p>
            <a:pPr algn="l"/>
            <a:r>
              <a:rPr lang="en-US" sz="1400" b="1" dirty="0" smtClean="0">
                <a:solidFill>
                  <a:schemeClr val="tx1"/>
                </a:solidFill>
              </a:rPr>
              <a:t>School </a:t>
            </a:r>
            <a:r>
              <a:rPr lang="en-US" sz="1400" b="1" dirty="0">
                <a:solidFill>
                  <a:schemeClr val="tx1"/>
                </a:solidFill>
              </a:rPr>
              <a:t>discipline is definitely an issue.  My main issue at school is people not getting punished at all.</a:t>
            </a:r>
          </a:p>
          <a:p>
            <a:pPr algn="l"/>
            <a:endParaRPr lang="en-US" sz="1000" b="1" dirty="0" smtClean="0">
              <a:solidFill>
                <a:schemeClr val="tx1"/>
              </a:solidFill>
            </a:endParaRPr>
          </a:p>
          <a:p>
            <a:pPr algn="l"/>
            <a:r>
              <a:rPr lang="en-US" sz="1400" b="1" dirty="0" smtClean="0">
                <a:solidFill>
                  <a:schemeClr val="tx1"/>
                </a:solidFill>
              </a:rPr>
              <a:t>My </a:t>
            </a:r>
            <a:r>
              <a:rPr lang="en-US" sz="1400" b="1" dirty="0">
                <a:solidFill>
                  <a:schemeClr val="tx1"/>
                </a:solidFill>
              </a:rPr>
              <a:t>mother is a bus driver at my school.  Most [of] my school life, I rode her bus because it was just easier than me finding another ride.  During my seventh grade year, there were a couple [of] tenth grade boys making threats against my mother.  I told my former, though at the time current, math teacher and the middle school counselor.  Both told me that nothing could be done unless those boys acted upon those threats.</a:t>
            </a:r>
          </a:p>
          <a:p>
            <a:pPr algn="l"/>
            <a:endParaRPr lang="en-US" sz="1000" b="1" dirty="0" smtClean="0">
              <a:solidFill>
                <a:schemeClr val="tx1"/>
              </a:solidFill>
            </a:endParaRPr>
          </a:p>
          <a:p>
            <a:pPr algn="l"/>
            <a:r>
              <a:rPr lang="en-US" sz="1400" b="1" dirty="0" smtClean="0">
                <a:solidFill>
                  <a:schemeClr val="tx1"/>
                </a:solidFill>
              </a:rPr>
              <a:t>To </a:t>
            </a:r>
            <a:r>
              <a:rPr lang="en-US" sz="1400" b="1" dirty="0">
                <a:solidFill>
                  <a:schemeClr val="tx1"/>
                </a:solidFill>
              </a:rPr>
              <a:t>me that sounded like someone could say, “Oh, I’m going to bring a gun to school and kill everybody: and they couldn’t do anything until half the school is dead on the floor.</a:t>
            </a:r>
          </a:p>
          <a:p>
            <a:pPr algn="l"/>
            <a:endParaRPr lang="en-US" sz="1000" b="1" dirty="0" smtClean="0">
              <a:solidFill>
                <a:schemeClr val="tx1"/>
              </a:solidFill>
            </a:endParaRPr>
          </a:p>
          <a:p>
            <a:pPr algn="l"/>
            <a:r>
              <a:rPr lang="en-US" sz="1400" b="1" dirty="0" smtClean="0">
                <a:solidFill>
                  <a:schemeClr val="tx1"/>
                </a:solidFill>
              </a:rPr>
              <a:t>That </a:t>
            </a:r>
            <a:r>
              <a:rPr lang="en-US" sz="1400" b="1" dirty="0">
                <a:solidFill>
                  <a:schemeClr val="tx1"/>
                </a:solidFill>
              </a:rPr>
              <a:t>same year I also had issues with people trying to get me in trouble.  One girl in the grade below me was getting tired of my mom telling her to sit in her assigned seat and never getting onto me. Now I’m not going to outright say I behaved like </a:t>
            </a:r>
            <a:r>
              <a:rPr lang="en-US" sz="1400" b="1" dirty="0" smtClean="0">
                <a:solidFill>
                  <a:schemeClr val="tx1"/>
                </a:solidFill>
              </a:rPr>
              <a:t>a perfect </a:t>
            </a:r>
            <a:r>
              <a:rPr lang="en-US" sz="1400" b="1" dirty="0">
                <a:solidFill>
                  <a:schemeClr val="tx1"/>
                </a:solidFill>
              </a:rPr>
              <a:t>angel, but I didn’t do anything wrong.  I sat in my assigned seat and didn’t talk much at all</a:t>
            </a:r>
            <a:r>
              <a:rPr lang="en-US" sz="1400" b="1" i="1" dirty="0">
                <a:solidFill>
                  <a:schemeClr val="tx1"/>
                </a:solidFill>
              </a:rPr>
              <a:t>.  </a:t>
            </a:r>
            <a:r>
              <a:rPr lang="en-US" sz="1400" b="1" dirty="0">
                <a:solidFill>
                  <a:schemeClr val="tx1"/>
                </a:solidFill>
              </a:rPr>
              <a:t>This same girl wrote a petition to get me kicked off the bus because my mother didn’t get onto me for stuff I didn’t do.</a:t>
            </a:r>
          </a:p>
          <a:p>
            <a:pPr algn="l"/>
            <a:endParaRPr lang="en-US" sz="1000" b="1" dirty="0" smtClean="0">
              <a:solidFill>
                <a:schemeClr val="tx1"/>
              </a:solidFill>
            </a:endParaRPr>
          </a:p>
          <a:p>
            <a:pPr algn="l"/>
            <a:r>
              <a:rPr lang="en-US" sz="1400" b="1" dirty="0" smtClean="0">
                <a:solidFill>
                  <a:schemeClr val="tx1"/>
                </a:solidFill>
              </a:rPr>
              <a:t>After </a:t>
            </a:r>
            <a:r>
              <a:rPr lang="en-US" sz="1400" b="1" dirty="0">
                <a:solidFill>
                  <a:schemeClr val="tx1"/>
                </a:solidFill>
              </a:rPr>
              <a:t>that year I stopped riding the bus all together and haven’t [ridden] since then aside from field trips.</a:t>
            </a:r>
          </a:p>
          <a:p>
            <a:pPr algn="l"/>
            <a:endParaRPr lang="en-US" sz="1000" b="1" dirty="0" smtClean="0">
              <a:solidFill>
                <a:schemeClr val="tx1"/>
              </a:solidFill>
            </a:endParaRPr>
          </a:p>
          <a:p>
            <a:pPr algn="l"/>
            <a:r>
              <a:rPr lang="en-US" sz="1400" b="1" dirty="0" smtClean="0">
                <a:solidFill>
                  <a:schemeClr val="tx1"/>
                </a:solidFill>
              </a:rPr>
              <a:t>My </a:t>
            </a:r>
            <a:r>
              <a:rPr lang="en-US" sz="1400" b="1" dirty="0">
                <a:solidFill>
                  <a:schemeClr val="tx1"/>
                </a:solidFill>
              </a:rPr>
              <a:t>personal thought is that they should get disruptive students out of regular classes, but not out of school all </a:t>
            </a:r>
            <a:r>
              <a:rPr lang="en-US" sz="1400" b="1" dirty="0" smtClean="0">
                <a:solidFill>
                  <a:schemeClr val="tx1"/>
                </a:solidFill>
              </a:rPr>
              <a:t>together.  The </a:t>
            </a:r>
            <a:r>
              <a:rPr lang="en-US" sz="1400" b="1" dirty="0">
                <a:solidFill>
                  <a:schemeClr val="tx1"/>
                </a:solidFill>
              </a:rPr>
              <a:t>state or someone should provide an alternative school so that all students get the education they need and deserve.</a:t>
            </a:r>
          </a:p>
          <a:p>
            <a:pPr algn="l"/>
            <a:endParaRPr lang="en-US" sz="1000" b="1" dirty="0" smtClean="0">
              <a:solidFill>
                <a:schemeClr val="tx1"/>
              </a:solidFill>
            </a:endParaRPr>
          </a:p>
          <a:p>
            <a:pPr algn="l"/>
            <a:r>
              <a:rPr lang="en-US" sz="1400" b="1" dirty="0" smtClean="0">
                <a:solidFill>
                  <a:schemeClr val="tx1"/>
                </a:solidFill>
              </a:rPr>
              <a:t>The </a:t>
            </a:r>
            <a:r>
              <a:rPr lang="en-US" sz="1400" b="1" dirty="0">
                <a:solidFill>
                  <a:schemeClr val="tx1"/>
                </a:solidFill>
              </a:rPr>
              <a:t>punishment should be tailored to both the student and the infraction.  Someone who gets too many </a:t>
            </a:r>
            <a:r>
              <a:rPr lang="en-US" sz="1400" b="1" dirty="0" err="1">
                <a:solidFill>
                  <a:schemeClr val="tx1"/>
                </a:solidFill>
              </a:rPr>
              <a:t>tardies</a:t>
            </a:r>
            <a:r>
              <a:rPr lang="en-US" sz="1400" b="1" dirty="0">
                <a:solidFill>
                  <a:schemeClr val="tx1"/>
                </a:solidFill>
              </a:rPr>
              <a:t> shouldn’t be suspended, they should get ISS or detention.</a:t>
            </a:r>
          </a:p>
          <a:p>
            <a:pPr algn="l"/>
            <a:endParaRPr lang="en-US" sz="1000" b="1" dirty="0">
              <a:solidFill>
                <a:schemeClr val="tx1"/>
              </a:solidFill>
            </a:endParaRPr>
          </a:p>
          <a:p>
            <a:pPr algn="l"/>
            <a:r>
              <a:rPr lang="en-US" sz="1400" b="1" dirty="0" smtClean="0">
                <a:solidFill>
                  <a:schemeClr val="tx1"/>
                </a:solidFill>
              </a:rPr>
              <a:t>I </a:t>
            </a:r>
            <a:r>
              <a:rPr lang="en-US" sz="1400" b="1" dirty="0">
                <a:solidFill>
                  <a:schemeClr val="tx1"/>
                </a:solidFill>
              </a:rPr>
              <a:t>also think that schools should do away completely with mass punishment.  For me, being a student that can barely be heard from a foot away, I’ve done more than enough writing assignments because other people were talking or misbehaving</a:t>
            </a:r>
            <a:r>
              <a:rPr lang="en-US" sz="1400" b="1" dirty="0" smtClean="0">
                <a:solidFill>
                  <a:schemeClr val="tx1"/>
                </a:solidFill>
              </a:rPr>
              <a:t>.</a:t>
            </a:r>
            <a:endParaRPr lang="en-US" sz="1400" b="1" dirty="0">
              <a:solidFill>
                <a:schemeClr val="tx1"/>
              </a:solidFill>
            </a:endParaRPr>
          </a:p>
        </p:txBody>
      </p:sp>
    </p:spTree>
    <p:extLst>
      <p:ext uri="{BB962C8B-B14F-4D97-AF65-F5344CB8AC3E}">
        <p14:creationId xmlns:p14="http://schemas.microsoft.com/office/powerpoint/2010/main" val="614927446"/>
      </p:ext>
    </p:extLst>
  </p:cSld>
  <p:clrMapOvr>
    <a:masterClrMapping/>
  </p:clrMapOvr>
  <p:transition spd="slow">
    <p:push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457200"/>
            <a:ext cx="8763000" cy="990600"/>
          </a:xfrm>
        </p:spPr>
        <p:txBody>
          <a:bodyPr>
            <a:normAutofit fontScale="90000"/>
          </a:bodyPr>
          <a:lstStyle/>
          <a:p>
            <a:r>
              <a:rPr lang="en-US" dirty="0"/>
              <a:t>Tightening the CLAIM in “</a:t>
            </a:r>
            <a:r>
              <a:rPr lang="en-US" dirty="0" smtClean="0"/>
              <a:t>School Bus</a:t>
            </a:r>
            <a:r>
              <a:rPr lang="en-US" dirty="0" smtClean="0"/>
              <a:t>”</a:t>
            </a:r>
            <a:r>
              <a:rPr lang="en-US" dirty="0" smtClean="0"/>
              <a:t/>
            </a:r>
            <a:br>
              <a:rPr lang="en-US" dirty="0" smtClean="0"/>
            </a:br>
            <a:endParaRPr lang="en-US" dirty="0"/>
          </a:p>
        </p:txBody>
      </p:sp>
      <p:sp>
        <p:nvSpPr>
          <p:cNvPr id="5" name="Subtitle 4"/>
          <p:cNvSpPr>
            <a:spLocks noGrp="1"/>
          </p:cNvSpPr>
          <p:nvPr>
            <p:ph type="subTitle" idx="1"/>
          </p:nvPr>
        </p:nvSpPr>
        <p:spPr>
          <a:xfrm>
            <a:off x="457200" y="1524000"/>
            <a:ext cx="8458200" cy="5105400"/>
          </a:xfrm>
        </p:spPr>
        <p:txBody>
          <a:bodyPr>
            <a:normAutofit fontScale="55000" lnSpcReduction="20000"/>
          </a:bodyPr>
          <a:lstStyle/>
          <a:p>
            <a:pPr algn="l"/>
            <a:r>
              <a:rPr lang="en-US" dirty="0" smtClean="0">
                <a:solidFill>
                  <a:schemeClr val="tx1"/>
                </a:solidFill>
              </a:rPr>
              <a:t>Rewriting </a:t>
            </a:r>
            <a:r>
              <a:rPr lang="en-US" b="1" dirty="0" smtClean="0">
                <a:solidFill>
                  <a:schemeClr val="tx1"/>
                </a:solidFill>
              </a:rPr>
              <a:t>will </a:t>
            </a:r>
            <a:r>
              <a:rPr lang="en-US" b="1" dirty="0" smtClean="0">
                <a:solidFill>
                  <a:schemeClr val="tx1"/>
                </a:solidFill>
              </a:rPr>
              <a:t>help </a:t>
            </a:r>
            <a:r>
              <a:rPr lang="en-US" b="1" dirty="0" smtClean="0">
                <a:solidFill>
                  <a:schemeClr val="tx1"/>
                </a:solidFill>
              </a:rPr>
              <a:t>the writer make a really strong claim. </a:t>
            </a:r>
            <a:r>
              <a:rPr lang="en-US" b="1" dirty="0">
                <a:solidFill>
                  <a:schemeClr val="tx1"/>
                </a:solidFill>
              </a:rPr>
              <a:t>Her </a:t>
            </a:r>
            <a:r>
              <a:rPr lang="en-US" b="1" dirty="0" smtClean="0">
                <a:solidFill>
                  <a:schemeClr val="tx1"/>
                </a:solidFill>
              </a:rPr>
              <a:t>stories </a:t>
            </a:r>
            <a:r>
              <a:rPr lang="en-US" b="1" dirty="0">
                <a:solidFill>
                  <a:schemeClr val="tx1"/>
                </a:solidFill>
              </a:rPr>
              <a:t>involve threats and </a:t>
            </a:r>
            <a:r>
              <a:rPr lang="en-US" b="1" dirty="0" smtClean="0">
                <a:solidFill>
                  <a:schemeClr val="tx1"/>
                </a:solidFill>
              </a:rPr>
              <a:t>consequences.  How can she rewrite her claim so that it is strong AND so that these stories will be relevant?</a:t>
            </a:r>
            <a:endParaRPr lang="en-US" b="1" dirty="0">
              <a:solidFill>
                <a:schemeClr val="tx1"/>
              </a:solidFill>
            </a:endParaRPr>
          </a:p>
          <a:p>
            <a:pPr algn="l"/>
            <a:endParaRPr lang="en-US" b="1" dirty="0" smtClean="0">
              <a:solidFill>
                <a:schemeClr val="tx1"/>
              </a:solidFill>
            </a:endParaRPr>
          </a:p>
          <a:p>
            <a:r>
              <a:rPr lang="en-US" b="1" dirty="0" smtClean="0">
                <a:solidFill>
                  <a:schemeClr val="tx1"/>
                </a:solidFill>
              </a:rPr>
              <a:t>Where do we see opinion statements in “School Bus”?</a:t>
            </a:r>
            <a:endParaRPr lang="en-US" b="1" dirty="0">
              <a:solidFill>
                <a:schemeClr val="tx1"/>
              </a:solidFill>
            </a:endParaRPr>
          </a:p>
          <a:p>
            <a:pPr algn="l"/>
            <a:endParaRPr lang="en-US" dirty="0" smtClean="0">
              <a:solidFill>
                <a:schemeClr val="tx1"/>
              </a:solidFill>
            </a:endParaRPr>
          </a:p>
          <a:p>
            <a:pPr algn="l"/>
            <a:r>
              <a:rPr lang="en-US" dirty="0" smtClean="0">
                <a:solidFill>
                  <a:schemeClr val="tx1"/>
                </a:solidFill>
              </a:rPr>
              <a:t>An </a:t>
            </a:r>
            <a:r>
              <a:rPr lang="en-US" b="1" dirty="0" smtClean="0">
                <a:solidFill>
                  <a:schemeClr val="tx1"/>
                </a:solidFill>
              </a:rPr>
              <a:t>initial claim was implied </a:t>
            </a:r>
            <a:r>
              <a:rPr lang="en-US" dirty="0" smtClean="0">
                <a:solidFill>
                  <a:schemeClr val="tx1"/>
                </a:solidFill>
              </a:rPr>
              <a:t>in the sentence, </a:t>
            </a:r>
            <a:r>
              <a:rPr lang="en-US" b="1" i="1" u="sng" dirty="0" smtClean="0">
                <a:solidFill>
                  <a:schemeClr val="tx1"/>
                </a:solidFill>
              </a:rPr>
              <a:t>“My main issue at school is people not getting punished at all.”</a:t>
            </a:r>
            <a:r>
              <a:rPr lang="en-US" u="sng" dirty="0" smtClean="0">
                <a:solidFill>
                  <a:schemeClr val="tx1"/>
                </a:solidFill>
              </a:rPr>
              <a:t>  </a:t>
            </a:r>
          </a:p>
          <a:p>
            <a:pPr algn="l"/>
            <a:endParaRPr lang="en-US" dirty="0">
              <a:solidFill>
                <a:schemeClr val="tx1"/>
              </a:solidFill>
            </a:endParaRPr>
          </a:p>
          <a:p>
            <a:pPr algn="l"/>
            <a:r>
              <a:rPr lang="en-US" dirty="0" smtClean="0">
                <a:solidFill>
                  <a:schemeClr val="tx1"/>
                </a:solidFill>
              </a:rPr>
              <a:t>Later she writes, </a:t>
            </a:r>
            <a:r>
              <a:rPr lang="en-US" b="1" i="1" u="sng" dirty="0" smtClean="0">
                <a:solidFill>
                  <a:schemeClr val="tx1"/>
                </a:solidFill>
              </a:rPr>
              <a:t>“My personal thought is that they should get disruptive students out of regular classes, but not out of school all together. </a:t>
            </a:r>
            <a:r>
              <a:rPr lang="en-US" b="1" i="1" dirty="0" smtClean="0">
                <a:solidFill>
                  <a:schemeClr val="tx1"/>
                </a:solidFill>
              </a:rPr>
              <a:t>“  </a:t>
            </a:r>
          </a:p>
          <a:p>
            <a:pPr algn="l"/>
            <a:endParaRPr lang="en-US" b="1" i="1" dirty="0" smtClean="0">
              <a:solidFill>
                <a:schemeClr val="tx1"/>
              </a:solidFill>
            </a:endParaRPr>
          </a:p>
          <a:p>
            <a:pPr algn="l"/>
            <a:r>
              <a:rPr lang="en-US" dirty="0" smtClean="0">
                <a:solidFill>
                  <a:schemeClr val="tx1"/>
                </a:solidFill>
              </a:rPr>
              <a:t>Another statement of opinion appears later:  </a:t>
            </a:r>
            <a:r>
              <a:rPr lang="en-US" b="1" i="1" u="sng" dirty="0" smtClean="0">
                <a:solidFill>
                  <a:schemeClr val="tx1"/>
                </a:solidFill>
              </a:rPr>
              <a:t>“The </a:t>
            </a:r>
            <a:r>
              <a:rPr lang="en-US" b="1" i="1" u="sng" dirty="0">
                <a:solidFill>
                  <a:schemeClr val="tx1"/>
                </a:solidFill>
              </a:rPr>
              <a:t>punishment should be tailored to both the student and the infraction</a:t>
            </a:r>
            <a:r>
              <a:rPr lang="en-US" b="1" i="1" u="sng" dirty="0" smtClean="0">
                <a:solidFill>
                  <a:schemeClr val="tx1"/>
                </a:solidFill>
              </a:rPr>
              <a:t>.”  </a:t>
            </a:r>
          </a:p>
          <a:p>
            <a:r>
              <a:rPr lang="en-US" b="1" i="1" dirty="0" smtClean="0">
                <a:solidFill>
                  <a:schemeClr val="tx1"/>
                </a:solidFill>
              </a:rPr>
              <a:t>-----------</a:t>
            </a:r>
          </a:p>
          <a:p>
            <a:pPr algn="l"/>
            <a:endParaRPr lang="en-US" b="1" i="1" dirty="0">
              <a:solidFill>
                <a:schemeClr val="tx1"/>
              </a:solidFill>
            </a:endParaRPr>
          </a:p>
          <a:p>
            <a:pPr algn="l"/>
            <a:r>
              <a:rPr lang="en-US" dirty="0" smtClean="0">
                <a:solidFill>
                  <a:schemeClr val="tx1"/>
                </a:solidFill>
              </a:rPr>
              <a:t>Note:  All of these ideas involve opinions about discipline, </a:t>
            </a:r>
            <a:r>
              <a:rPr lang="en-US" b="1" dirty="0" smtClean="0">
                <a:solidFill>
                  <a:schemeClr val="tx1"/>
                </a:solidFill>
              </a:rPr>
              <a:t>but the writer </a:t>
            </a:r>
            <a:r>
              <a:rPr lang="en-US" b="1" dirty="0" smtClean="0">
                <a:solidFill>
                  <a:schemeClr val="tx1"/>
                </a:solidFill>
              </a:rPr>
              <a:t>still doesn’t do what the On Demand Task requires, which is to make a specific recommendation to the President of the School Board.  </a:t>
            </a:r>
            <a:endParaRPr lang="en-US" b="1" dirty="0" smtClean="0">
              <a:solidFill>
                <a:schemeClr val="tx1"/>
              </a:solidFill>
            </a:endParaRPr>
          </a:p>
          <a:p>
            <a:pPr algn="l"/>
            <a:endParaRPr lang="en-US" b="1" dirty="0">
              <a:solidFill>
                <a:schemeClr val="tx1"/>
              </a:solidFill>
            </a:endParaRPr>
          </a:p>
          <a:p>
            <a:pPr algn="l"/>
            <a:endParaRPr lang="en-US" dirty="0">
              <a:solidFill>
                <a:schemeClr val="tx1"/>
              </a:solidFill>
            </a:endParaRPr>
          </a:p>
        </p:txBody>
      </p:sp>
    </p:spTree>
    <p:extLst>
      <p:ext uri="{BB962C8B-B14F-4D97-AF65-F5344CB8AC3E}">
        <p14:creationId xmlns:p14="http://schemas.microsoft.com/office/powerpoint/2010/main" val="4206241003"/>
      </p:ext>
    </p:extLst>
  </p:cSld>
  <p:clrMapOvr>
    <a:masterClrMapping/>
  </p:clrMapOvr>
  <p:transition spd="slow">
    <p:push di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76201"/>
            <a:ext cx="7772400" cy="1295400"/>
          </a:xfrm>
        </p:spPr>
        <p:txBody>
          <a:bodyPr/>
          <a:lstStyle/>
          <a:p>
            <a:r>
              <a:rPr lang="en-US" dirty="0" smtClean="0"/>
              <a:t>Claim Reminders</a:t>
            </a:r>
            <a:endParaRPr lang="en-US" dirty="0"/>
          </a:p>
        </p:txBody>
      </p:sp>
      <p:sp>
        <p:nvSpPr>
          <p:cNvPr id="3" name="Subtitle 2"/>
          <p:cNvSpPr>
            <a:spLocks noGrp="1"/>
          </p:cNvSpPr>
          <p:nvPr>
            <p:ph type="subTitle" idx="1"/>
          </p:nvPr>
        </p:nvSpPr>
        <p:spPr>
          <a:xfrm>
            <a:off x="762000" y="1371600"/>
            <a:ext cx="7924800" cy="2209800"/>
          </a:xfrm>
        </p:spPr>
        <p:txBody>
          <a:bodyPr>
            <a:normAutofit fontScale="55000" lnSpcReduction="20000"/>
          </a:bodyPr>
          <a:lstStyle/>
          <a:p>
            <a:pPr marL="514350" indent="-514350" algn="l">
              <a:buFont typeface="+mj-lt"/>
              <a:buAutoNum type="arabicPeriod"/>
            </a:pPr>
            <a:r>
              <a:rPr lang="en-US" b="1" i="1" dirty="0" smtClean="0">
                <a:solidFill>
                  <a:schemeClr val="tx1"/>
                </a:solidFill>
              </a:rPr>
              <a:t>Clear, strong wording</a:t>
            </a:r>
          </a:p>
          <a:p>
            <a:pPr marL="514350" indent="-514350" algn="l">
              <a:buFont typeface="+mj-lt"/>
              <a:buAutoNum type="arabicPeriod"/>
            </a:pPr>
            <a:r>
              <a:rPr lang="en-US" b="1" i="1" dirty="0" smtClean="0">
                <a:solidFill>
                  <a:schemeClr val="tx1"/>
                </a:solidFill>
              </a:rPr>
              <a:t>Takes a position (side or stance)</a:t>
            </a:r>
          </a:p>
          <a:p>
            <a:pPr marL="514350" indent="-514350" algn="l">
              <a:buFont typeface="+mj-lt"/>
              <a:buAutoNum type="arabicPeriod"/>
            </a:pPr>
            <a:r>
              <a:rPr lang="en-US" b="1" i="1" dirty="0" smtClean="0">
                <a:solidFill>
                  <a:schemeClr val="tx1"/>
                </a:solidFill>
              </a:rPr>
              <a:t>Shows the direction or angle you’ll take—narrows the topic</a:t>
            </a:r>
          </a:p>
          <a:p>
            <a:pPr marL="514350" indent="-514350" algn="l">
              <a:buFont typeface="+mj-lt"/>
              <a:buAutoNum type="arabicPeriod"/>
            </a:pPr>
            <a:r>
              <a:rPr lang="en-US" b="1" i="1" dirty="0" smtClean="0">
                <a:solidFill>
                  <a:schemeClr val="tx1"/>
                </a:solidFill>
              </a:rPr>
              <a:t>Avoids “I think” or “I believe”</a:t>
            </a:r>
          </a:p>
          <a:p>
            <a:pPr marL="514350" indent="-514350" algn="l">
              <a:buFont typeface="+mj-lt"/>
              <a:buAutoNum type="arabicPeriod"/>
            </a:pPr>
            <a:r>
              <a:rPr lang="en-US" b="1" i="1" dirty="0" smtClean="0">
                <a:solidFill>
                  <a:schemeClr val="tx1"/>
                </a:solidFill>
              </a:rPr>
              <a:t>Answers the assignment or prompt</a:t>
            </a:r>
          </a:p>
          <a:p>
            <a:pPr marL="457200" indent="-457200" algn="l">
              <a:buFont typeface="Arial" panose="020B0604020202020204" pitchFamily="34" charset="0"/>
              <a:buChar char="•"/>
            </a:pPr>
            <a:endParaRPr lang="en-US" b="1" i="1" dirty="0">
              <a:solidFill>
                <a:schemeClr val="tx1"/>
              </a:solidFill>
            </a:endParaRPr>
          </a:p>
          <a:p>
            <a:pPr algn="l"/>
            <a:r>
              <a:rPr lang="en-US" b="1" i="1" dirty="0" smtClean="0">
                <a:solidFill>
                  <a:schemeClr val="tx1"/>
                </a:solidFill>
              </a:rPr>
              <a:t>TRY IT!  Choose either A </a:t>
            </a:r>
            <a:r>
              <a:rPr lang="en-US" b="1" i="1" dirty="0" smtClean="0">
                <a:solidFill>
                  <a:schemeClr val="tx1"/>
                </a:solidFill>
              </a:rPr>
              <a:t>, B, or C, </a:t>
            </a:r>
            <a:r>
              <a:rPr lang="en-US" b="1" i="1" dirty="0" smtClean="0">
                <a:solidFill>
                  <a:schemeClr val="tx1"/>
                </a:solidFill>
              </a:rPr>
              <a:t>below.  Rewrite the claim so that it meets our 4 criteria</a:t>
            </a:r>
            <a:r>
              <a:rPr lang="en-US" b="1" i="1" dirty="0" smtClean="0">
                <a:solidFill>
                  <a:schemeClr val="tx1"/>
                </a:solidFill>
              </a:rPr>
              <a:t>.  </a:t>
            </a:r>
            <a:r>
              <a:rPr lang="en-US" b="1" i="1" dirty="0" smtClean="0">
                <a:solidFill>
                  <a:schemeClr val="tx1"/>
                </a:solidFill>
              </a:rPr>
              <a:t>OR combine any of these ideas to form a NEW claim.</a:t>
            </a:r>
            <a:endParaRPr lang="en-US" b="1" i="1" dirty="0">
              <a:solidFill>
                <a:schemeClr val="tx1"/>
              </a:solidFill>
            </a:endParaRPr>
          </a:p>
        </p:txBody>
      </p:sp>
      <p:sp>
        <p:nvSpPr>
          <p:cNvPr id="5" name="TextBox 4"/>
          <p:cNvSpPr txBox="1"/>
          <p:nvPr/>
        </p:nvSpPr>
        <p:spPr>
          <a:xfrm>
            <a:off x="228600" y="3886200"/>
            <a:ext cx="8839200" cy="2677656"/>
          </a:xfrm>
          <a:prstGeom prst="rect">
            <a:avLst/>
          </a:prstGeom>
          <a:noFill/>
        </p:spPr>
        <p:txBody>
          <a:bodyPr wrap="square" rtlCol="0">
            <a:spAutoFit/>
          </a:bodyPr>
          <a:lstStyle/>
          <a:p>
            <a:r>
              <a:rPr lang="en-US" sz="2400" b="1" dirty="0" smtClean="0"/>
              <a:t>A.  My </a:t>
            </a:r>
            <a:r>
              <a:rPr lang="en-US" sz="2400" b="1" dirty="0"/>
              <a:t>main issue at school is people not getting punished at all</a:t>
            </a:r>
            <a:r>
              <a:rPr lang="en-US" sz="2400" b="1" dirty="0" smtClean="0"/>
              <a:t>.  </a:t>
            </a:r>
            <a:endParaRPr lang="en-US" sz="2400" b="1" dirty="0"/>
          </a:p>
          <a:p>
            <a:endParaRPr lang="en-US" sz="2400" b="1" dirty="0"/>
          </a:p>
          <a:p>
            <a:pPr marL="514350" indent="-514350">
              <a:buAutoNum type="alphaUcPeriod" startAt="2"/>
            </a:pPr>
            <a:r>
              <a:rPr lang="en-US" sz="2400" b="1" i="1" dirty="0" smtClean="0"/>
              <a:t>My </a:t>
            </a:r>
            <a:r>
              <a:rPr lang="en-US" sz="2400" b="1" i="1" dirty="0"/>
              <a:t>personal thought is that they should get disruptive students out of regular classes, but not out of school all together. </a:t>
            </a:r>
            <a:endParaRPr lang="en-US" sz="2400" b="1" i="1" dirty="0" smtClean="0"/>
          </a:p>
          <a:p>
            <a:pPr marL="514350" indent="-514350">
              <a:buAutoNum type="alphaUcPeriod" startAt="2"/>
            </a:pPr>
            <a:endParaRPr lang="en-US" sz="2400" b="1" i="1" dirty="0" smtClean="0"/>
          </a:p>
          <a:p>
            <a:pPr marL="514350" indent="-514350">
              <a:buFontTx/>
              <a:buAutoNum type="alphaUcPeriod" startAt="2"/>
            </a:pPr>
            <a:r>
              <a:rPr lang="en-US" sz="2400" b="1" dirty="0" smtClean="0"/>
              <a:t>The </a:t>
            </a:r>
            <a:r>
              <a:rPr lang="en-US" sz="2400" b="1" dirty="0"/>
              <a:t>punishment should be tailored to both the student and the infraction</a:t>
            </a:r>
            <a:r>
              <a:rPr lang="en-US" sz="2400" b="1" dirty="0" smtClean="0"/>
              <a:t>.</a:t>
            </a:r>
            <a:endParaRPr lang="en-US" sz="2400" b="1" i="1" dirty="0"/>
          </a:p>
        </p:txBody>
      </p:sp>
    </p:spTree>
    <p:extLst>
      <p:ext uri="{BB962C8B-B14F-4D97-AF65-F5344CB8AC3E}">
        <p14:creationId xmlns:p14="http://schemas.microsoft.com/office/powerpoint/2010/main" val="305639125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457200"/>
            <a:ext cx="8763000" cy="1676399"/>
          </a:xfrm>
        </p:spPr>
        <p:txBody>
          <a:bodyPr/>
          <a:lstStyle/>
          <a:p>
            <a:r>
              <a:rPr lang="en-US" dirty="0" smtClean="0"/>
              <a:t>“School Bus”:  Tightening the CLAIM</a:t>
            </a:r>
            <a:endParaRPr lang="en-US" dirty="0"/>
          </a:p>
        </p:txBody>
      </p:sp>
      <p:sp>
        <p:nvSpPr>
          <p:cNvPr id="5" name="Subtitle 4"/>
          <p:cNvSpPr>
            <a:spLocks noGrp="1"/>
          </p:cNvSpPr>
          <p:nvPr>
            <p:ph type="subTitle" idx="1"/>
          </p:nvPr>
        </p:nvSpPr>
        <p:spPr>
          <a:xfrm>
            <a:off x="457200" y="2057400"/>
            <a:ext cx="8458200" cy="4495800"/>
          </a:xfrm>
        </p:spPr>
        <p:txBody>
          <a:bodyPr>
            <a:normAutofit fontScale="70000" lnSpcReduction="20000"/>
          </a:bodyPr>
          <a:lstStyle/>
          <a:p>
            <a:pPr algn="l"/>
            <a:endParaRPr lang="en-US" dirty="0">
              <a:solidFill>
                <a:schemeClr val="tx1"/>
              </a:solidFill>
            </a:endParaRPr>
          </a:p>
          <a:p>
            <a:pPr algn="l"/>
            <a:r>
              <a:rPr lang="en-US" b="1" dirty="0" smtClean="0">
                <a:solidFill>
                  <a:schemeClr val="tx1"/>
                </a:solidFill>
              </a:rPr>
              <a:t>TRY IT!  </a:t>
            </a:r>
            <a:r>
              <a:rPr lang="en-US" dirty="0" smtClean="0">
                <a:solidFill>
                  <a:schemeClr val="tx1"/>
                </a:solidFill>
              </a:rPr>
              <a:t>On a Post-It, </a:t>
            </a:r>
            <a:r>
              <a:rPr lang="en-US" b="1" dirty="0" smtClean="0">
                <a:solidFill>
                  <a:schemeClr val="tx1"/>
                </a:solidFill>
              </a:rPr>
              <a:t>write a strong claim </a:t>
            </a:r>
            <a:r>
              <a:rPr lang="en-US" dirty="0" smtClean="0">
                <a:solidFill>
                  <a:schemeClr val="tx1"/>
                </a:solidFill>
              </a:rPr>
              <a:t>for this student’s piece.  </a:t>
            </a:r>
          </a:p>
          <a:p>
            <a:pPr algn="l"/>
            <a:endParaRPr lang="en-US" dirty="0">
              <a:solidFill>
                <a:schemeClr val="tx1"/>
              </a:solidFill>
            </a:endParaRPr>
          </a:p>
          <a:p>
            <a:pPr algn="l"/>
            <a:r>
              <a:rPr lang="en-US" dirty="0" smtClean="0">
                <a:solidFill>
                  <a:schemeClr val="tx1"/>
                </a:solidFill>
              </a:rPr>
              <a:t>Remember NOT to use personal references (I, me, my, we, etc.)—just state the claim.  </a:t>
            </a:r>
          </a:p>
          <a:p>
            <a:pPr algn="l"/>
            <a:endParaRPr lang="en-US" dirty="0">
              <a:solidFill>
                <a:schemeClr val="tx1"/>
              </a:solidFill>
            </a:endParaRPr>
          </a:p>
          <a:p>
            <a:pPr algn="l"/>
            <a:r>
              <a:rPr lang="en-US" dirty="0" smtClean="0">
                <a:solidFill>
                  <a:schemeClr val="tx1"/>
                </a:solidFill>
              </a:rPr>
              <a:t>Be </a:t>
            </a:r>
            <a:r>
              <a:rPr lang="en-US" b="1" dirty="0" smtClean="0">
                <a:solidFill>
                  <a:schemeClr val="tx1"/>
                </a:solidFill>
              </a:rPr>
              <a:t>specific</a:t>
            </a:r>
            <a:r>
              <a:rPr lang="en-US" dirty="0" smtClean="0">
                <a:solidFill>
                  <a:schemeClr val="tx1"/>
                </a:solidFill>
              </a:rPr>
              <a:t> (narrowing your suggestion to one element, not everything you can think of about discipline) </a:t>
            </a:r>
          </a:p>
          <a:p>
            <a:pPr algn="l"/>
            <a:endParaRPr lang="en-US" dirty="0">
              <a:solidFill>
                <a:schemeClr val="tx1"/>
              </a:solidFill>
            </a:endParaRPr>
          </a:p>
          <a:p>
            <a:pPr algn="l"/>
            <a:r>
              <a:rPr lang="en-US" dirty="0">
                <a:solidFill>
                  <a:schemeClr val="tx1"/>
                </a:solidFill>
              </a:rPr>
              <a:t>S</a:t>
            </a:r>
            <a:r>
              <a:rPr lang="en-US" dirty="0" smtClean="0">
                <a:solidFill>
                  <a:schemeClr val="tx1"/>
                </a:solidFill>
              </a:rPr>
              <a:t>how that you understand this is a an </a:t>
            </a:r>
            <a:r>
              <a:rPr lang="en-US" b="1" dirty="0" smtClean="0">
                <a:solidFill>
                  <a:schemeClr val="tx1"/>
                </a:solidFill>
              </a:rPr>
              <a:t>argument of policy</a:t>
            </a:r>
            <a:r>
              <a:rPr lang="en-US" dirty="0" smtClean="0">
                <a:solidFill>
                  <a:schemeClr val="tx1"/>
                </a:solidFill>
              </a:rPr>
              <a:t>—you are saying </a:t>
            </a:r>
            <a:r>
              <a:rPr lang="en-US" b="1" dirty="0" smtClean="0">
                <a:solidFill>
                  <a:schemeClr val="tx1"/>
                </a:solidFill>
              </a:rPr>
              <a:t>what the School Board SHOULD do</a:t>
            </a:r>
            <a:r>
              <a:rPr lang="en-US" dirty="0" smtClean="0">
                <a:solidFill>
                  <a:schemeClr val="tx1"/>
                </a:solidFill>
              </a:rPr>
              <a:t> in regard to a discipline policy.</a:t>
            </a:r>
            <a:endParaRPr lang="en-US" dirty="0">
              <a:solidFill>
                <a:schemeClr val="tx1"/>
              </a:solidFill>
            </a:endParaRPr>
          </a:p>
        </p:txBody>
      </p:sp>
    </p:spTree>
    <p:extLst>
      <p:ext uri="{BB962C8B-B14F-4D97-AF65-F5344CB8AC3E}">
        <p14:creationId xmlns:p14="http://schemas.microsoft.com/office/powerpoint/2010/main" val="2137356336"/>
      </p:ext>
    </p:extLst>
  </p:cSld>
  <p:clrMapOvr>
    <a:masterClrMapping/>
  </p:clrMapOvr>
  <p:transition spd="slow">
    <p:push di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228600" y="228600"/>
            <a:ext cx="8763000" cy="6629400"/>
          </a:xfrm>
        </p:spPr>
        <p:txBody>
          <a:bodyPr>
            <a:normAutofit fontScale="25000" lnSpcReduction="20000"/>
          </a:bodyPr>
          <a:lstStyle/>
          <a:p>
            <a:r>
              <a:rPr lang="en-US" sz="7000" dirty="0">
                <a:solidFill>
                  <a:schemeClr val="tx1"/>
                </a:solidFill>
              </a:rPr>
              <a:t>Student Sample </a:t>
            </a:r>
            <a:r>
              <a:rPr lang="en-US" sz="7000" dirty="0" smtClean="0">
                <a:solidFill>
                  <a:schemeClr val="tx1"/>
                </a:solidFill>
              </a:rPr>
              <a:t>3: </a:t>
            </a:r>
            <a:r>
              <a:rPr lang="en-US" sz="7000" dirty="0">
                <a:solidFill>
                  <a:schemeClr val="tx1"/>
                </a:solidFill>
              </a:rPr>
              <a:t>Grade 9</a:t>
            </a:r>
          </a:p>
          <a:p>
            <a:r>
              <a:rPr lang="en-US" sz="7000" dirty="0">
                <a:solidFill>
                  <a:schemeClr val="tx1"/>
                </a:solidFill>
              </a:rPr>
              <a:t>“</a:t>
            </a:r>
            <a:r>
              <a:rPr lang="en-US" sz="7000" dirty="0" smtClean="0">
                <a:solidFill>
                  <a:schemeClr val="tx1"/>
                </a:solidFill>
              </a:rPr>
              <a:t>Always an Issue”</a:t>
            </a:r>
            <a:endParaRPr lang="en-US" sz="7000" dirty="0">
              <a:solidFill>
                <a:schemeClr val="tx1"/>
              </a:solidFill>
            </a:endParaRPr>
          </a:p>
          <a:p>
            <a:r>
              <a:rPr lang="en-US" dirty="0">
                <a:solidFill>
                  <a:schemeClr val="tx1"/>
                </a:solidFill>
              </a:rPr>
              <a:t> </a:t>
            </a:r>
          </a:p>
          <a:p>
            <a:pPr algn="l"/>
            <a:r>
              <a:rPr lang="en-US" sz="5200" b="1" dirty="0" smtClean="0">
                <a:solidFill>
                  <a:schemeClr val="tx1"/>
                </a:solidFill>
              </a:rPr>
              <a:t>School discipline has always been an issue.  Some people think it’s fine like it is, some say it needs to be improved, and others say it needs to be more fair when it comes to certain actions.</a:t>
            </a:r>
          </a:p>
          <a:p>
            <a:pPr algn="l"/>
            <a:endParaRPr lang="en-US" sz="5200" b="1" dirty="0" smtClean="0">
              <a:solidFill>
                <a:schemeClr val="tx1"/>
              </a:solidFill>
            </a:endParaRPr>
          </a:p>
          <a:p>
            <a:pPr algn="l"/>
            <a:r>
              <a:rPr lang="en-US" sz="5200" b="1" dirty="0" smtClean="0">
                <a:solidFill>
                  <a:schemeClr val="tx1"/>
                </a:solidFill>
              </a:rPr>
              <a:t>Some </a:t>
            </a:r>
            <a:r>
              <a:rPr lang="en-US" sz="5200" b="1" dirty="0">
                <a:solidFill>
                  <a:schemeClr val="tx1"/>
                </a:solidFill>
              </a:rPr>
              <a:t>actions I agree need harsh punishment, however that’s not always the case.  Sometimes students mess up and do little things and yet get punished in severe ways.  Some little actions like being tardy, not getting work done, or sleeping during class can cause a quite interesting punishment.  I understand threats, weapons, or drugs that might need a good disciplinary action.  Another issue is disruption.  One thing I know is the bigger the class the bigger chance of a disruption.  If they had smaller classes there would be less chance of a disruption.</a:t>
            </a:r>
          </a:p>
          <a:p>
            <a:pPr algn="l"/>
            <a:endParaRPr lang="en-US" sz="5200" b="1" dirty="0" smtClean="0">
              <a:solidFill>
                <a:schemeClr val="tx1"/>
              </a:solidFill>
            </a:endParaRPr>
          </a:p>
          <a:p>
            <a:pPr algn="l"/>
            <a:r>
              <a:rPr lang="en-US" sz="5200" b="1" dirty="0" smtClean="0">
                <a:solidFill>
                  <a:schemeClr val="tx1"/>
                </a:solidFill>
              </a:rPr>
              <a:t>Different </a:t>
            </a:r>
            <a:r>
              <a:rPr lang="en-US" sz="5200" b="1" dirty="0">
                <a:solidFill>
                  <a:schemeClr val="tx1"/>
                </a:solidFill>
              </a:rPr>
              <a:t>punishment depends on who the teacher or principal is.  They could simply send the person out of the room, give a writing assignment, or send them to a principal.  However they could suspend for several days, send to I.S.S. or in school suspension or something harsher.  However the president of the Syracuse Teacher Association Kevin Ahern doesn’t even agree that suspension is the best way.  Due to the fact the kid is away from the classroom and away from learning what they need too.  Russell </a:t>
            </a:r>
            <a:r>
              <a:rPr lang="en-US" sz="5200" b="1" dirty="0" err="1">
                <a:solidFill>
                  <a:schemeClr val="tx1"/>
                </a:solidFill>
              </a:rPr>
              <a:t>Skiba</a:t>
            </a:r>
            <a:r>
              <a:rPr lang="en-US" sz="5200" b="1" dirty="0">
                <a:solidFill>
                  <a:schemeClr val="tx1"/>
                </a:solidFill>
              </a:rPr>
              <a:t>, a school psychology professor even stated “We are not taking these tools out of the toolbox, these should be tools of last resort.”</a:t>
            </a:r>
          </a:p>
          <a:p>
            <a:pPr algn="l"/>
            <a:endParaRPr lang="en-US" sz="5200" b="1" dirty="0" smtClean="0">
              <a:solidFill>
                <a:schemeClr val="tx1"/>
              </a:solidFill>
            </a:endParaRPr>
          </a:p>
          <a:p>
            <a:pPr algn="l"/>
            <a:r>
              <a:rPr lang="en-US" sz="5200" b="1" dirty="0" smtClean="0">
                <a:solidFill>
                  <a:schemeClr val="tx1"/>
                </a:solidFill>
              </a:rPr>
              <a:t>The </a:t>
            </a:r>
            <a:r>
              <a:rPr lang="en-US" sz="5200" b="1" dirty="0">
                <a:solidFill>
                  <a:schemeClr val="tx1"/>
                </a:solidFill>
              </a:rPr>
              <a:t>three guidelines that we were given make a lot of [sense] and I think should always be enforced.  The first principle is that schools try to take steps to help build, make, and keep a positive climate.  Due to the fact some students may have a rough home climate or even suffer some sort of trauma.  I think this is something that definitely teachers need to play a part in.  As Frederick Douglass once said “it is easier to build strong children than repair a broken man.  Everyone goes through each obstacle of life differently.</a:t>
            </a:r>
          </a:p>
          <a:p>
            <a:pPr algn="l"/>
            <a:endParaRPr lang="en-US" sz="5200" b="1" dirty="0" smtClean="0">
              <a:solidFill>
                <a:schemeClr val="tx1"/>
              </a:solidFill>
            </a:endParaRPr>
          </a:p>
          <a:p>
            <a:pPr algn="l"/>
            <a:r>
              <a:rPr lang="en-US" sz="5200" b="1" dirty="0" smtClean="0">
                <a:solidFill>
                  <a:schemeClr val="tx1"/>
                </a:solidFill>
              </a:rPr>
              <a:t>The </a:t>
            </a:r>
            <a:r>
              <a:rPr lang="en-US" sz="5200" b="1" dirty="0">
                <a:solidFill>
                  <a:schemeClr val="tx1"/>
                </a:solidFill>
              </a:rPr>
              <a:t>second principle school should make sure that they know what their expectations are. So they can make sure each student or staff member understands them.</a:t>
            </a:r>
          </a:p>
          <a:p>
            <a:pPr algn="l"/>
            <a:endParaRPr lang="en-US" sz="5200" b="1" dirty="0" smtClean="0">
              <a:solidFill>
                <a:schemeClr val="tx1"/>
              </a:solidFill>
            </a:endParaRPr>
          </a:p>
          <a:p>
            <a:pPr algn="l"/>
            <a:r>
              <a:rPr lang="en-US" sz="5200" b="1" dirty="0" smtClean="0">
                <a:solidFill>
                  <a:schemeClr val="tx1"/>
                </a:solidFill>
              </a:rPr>
              <a:t>The </a:t>
            </a:r>
            <a:r>
              <a:rPr lang="en-US" sz="5200" b="1" dirty="0">
                <a:solidFill>
                  <a:schemeClr val="tx1"/>
                </a:solidFill>
              </a:rPr>
              <a:t>third and final principle is that staff, leaders, and workers in general understand every student is different.  That they should try to ensure everyone is treated equally and fair and continue that through their years of teaching.</a:t>
            </a:r>
          </a:p>
          <a:p>
            <a:pPr algn="l"/>
            <a:endParaRPr lang="en-US" sz="5200" b="1" dirty="0" smtClean="0">
              <a:solidFill>
                <a:schemeClr val="tx1"/>
              </a:solidFill>
            </a:endParaRPr>
          </a:p>
          <a:p>
            <a:pPr algn="l"/>
            <a:r>
              <a:rPr lang="en-US" sz="5200" b="1" dirty="0" smtClean="0">
                <a:solidFill>
                  <a:schemeClr val="tx1"/>
                </a:solidFill>
              </a:rPr>
              <a:t>In </a:t>
            </a:r>
            <a:r>
              <a:rPr lang="en-US" sz="5200" b="1" dirty="0">
                <a:solidFill>
                  <a:schemeClr val="tx1"/>
                </a:solidFill>
              </a:rPr>
              <a:t>closing I say principals, staff, or anyone working at a school should make sure everything is equal.  That they take the right measurements of discipline.  Base the decision off of behavior, harm, and overall issue and not based on race, boy or girl, like or dislike of an individual</a:t>
            </a:r>
            <a:r>
              <a:rPr lang="en-US" sz="3000" b="1" dirty="0" smtClean="0">
                <a:solidFill>
                  <a:schemeClr val="tx1"/>
                </a:solidFill>
              </a:rPr>
              <a:t>.</a:t>
            </a:r>
            <a:endParaRPr lang="en-US" sz="3000" b="1" dirty="0">
              <a:solidFill>
                <a:schemeClr val="tx1"/>
              </a:solidFill>
            </a:endParaRPr>
          </a:p>
        </p:txBody>
      </p:sp>
    </p:spTree>
    <p:extLst>
      <p:ext uri="{BB962C8B-B14F-4D97-AF65-F5344CB8AC3E}">
        <p14:creationId xmlns:p14="http://schemas.microsoft.com/office/powerpoint/2010/main" val="2853874011"/>
      </p:ext>
    </p:extLst>
  </p:cSld>
  <p:clrMapOvr>
    <a:masterClrMapping/>
  </p:clrMapOvr>
  <p:transition spd="slow">
    <p:push dir="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457200"/>
            <a:ext cx="8763000" cy="1676399"/>
          </a:xfrm>
        </p:spPr>
        <p:txBody>
          <a:bodyPr/>
          <a:lstStyle/>
          <a:p>
            <a:r>
              <a:rPr lang="en-US" dirty="0" smtClean="0"/>
              <a:t>“School Bus”:  How did we do?</a:t>
            </a:r>
            <a:br>
              <a:rPr lang="en-US" dirty="0" smtClean="0"/>
            </a:br>
            <a:r>
              <a:rPr lang="en-US" dirty="0" smtClean="0"/>
              <a:t>Sharing our revised claims.</a:t>
            </a:r>
            <a:endParaRPr lang="en-US" dirty="0"/>
          </a:p>
        </p:txBody>
      </p:sp>
      <p:sp>
        <p:nvSpPr>
          <p:cNvPr id="5" name="Subtitle 4"/>
          <p:cNvSpPr>
            <a:spLocks noGrp="1"/>
          </p:cNvSpPr>
          <p:nvPr>
            <p:ph type="subTitle" idx="1"/>
          </p:nvPr>
        </p:nvSpPr>
        <p:spPr>
          <a:xfrm>
            <a:off x="457200" y="2514600"/>
            <a:ext cx="8458200" cy="3962400"/>
          </a:xfrm>
        </p:spPr>
        <p:txBody>
          <a:bodyPr>
            <a:normAutofit/>
          </a:bodyPr>
          <a:lstStyle/>
          <a:p>
            <a:pPr marL="457200" indent="-457200" algn="l">
              <a:buFont typeface="Arial" panose="020B0604020202020204" pitchFamily="34" charset="0"/>
              <a:buChar char="•"/>
            </a:pPr>
            <a:endParaRPr lang="en-US" dirty="0" smtClean="0">
              <a:solidFill>
                <a:schemeClr val="tx1"/>
              </a:solidFill>
            </a:endParaRPr>
          </a:p>
          <a:p>
            <a:pPr marL="457200" indent="-457200" algn="l">
              <a:buFont typeface="Arial" panose="020B0604020202020204" pitchFamily="34" charset="0"/>
              <a:buChar char="•"/>
            </a:pPr>
            <a:endParaRPr lang="en-US" dirty="0">
              <a:solidFill>
                <a:schemeClr val="tx1"/>
              </a:solidFill>
            </a:endParaRPr>
          </a:p>
        </p:txBody>
      </p:sp>
    </p:spTree>
    <p:extLst>
      <p:ext uri="{BB962C8B-B14F-4D97-AF65-F5344CB8AC3E}">
        <p14:creationId xmlns:p14="http://schemas.microsoft.com/office/powerpoint/2010/main" val="394788146"/>
      </p:ext>
    </p:extLst>
  </p:cSld>
  <p:clrMapOvr>
    <a:masterClrMapping/>
  </p:clrMapOvr>
  <p:transition spd="slow">
    <p:push dir="u"/>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457200"/>
            <a:ext cx="8763000" cy="2057400"/>
          </a:xfrm>
        </p:spPr>
        <p:txBody>
          <a:bodyPr>
            <a:normAutofit/>
          </a:bodyPr>
          <a:lstStyle/>
          <a:p>
            <a:r>
              <a:rPr lang="en-US" dirty="0" smtClean="0"/>
              <a:t>More Practice!</a:t>
            </a:r>
            <a:br>
              <a:rPr lang="en-US" dirty="0" smtClean="0"/>
            </a:br>
            <a:r>
              <a:rPr lang="en-US" sz="3600" i="1" dirty="0" smtClean="0"/>
              <a:t>Use Student Sample 2, “A Lot of Controversy”</a:t>
            </a:r>
            <a:endParaRPr lang="en-US" sz="3600" i="1" dirty="0"/>
          </a:p>
        </p:txBody>
      </p:sp>
      <p:sp>
        <p:nvSpPr>
          <p:cNvPr id="5" name="Subtitle 4"/>
          <p:cNvSpPr>
            <a:spLocks noGrp="1"/>
          </p:cNvSpPr>
          <p:nvPr>
            <p:ph type="subTitle" idx="1"/>
          </p:nvPr>
        </p:nvSpPr>
        <p:spPr>
          <a:xfrm>
            <a:off x="457200" y="2514600"/>
            <a:ext cx="8458200" cy="3962400"/>
          </a:xfrm>
        </p:spPr>
        <p:txBody>
          <a:bodyPr>
            <a:normAutofit/>
          </a:bodyPr>
          <a:lstStyle/>
          <a:p>
            <a:pPr marL="457200" indent="-457200" algn="l">
              <a:buFont typeface="Arial" panose="020B0604020202020204" pitchFamily="34" charset="0"/>
              <a:buChar char="•"/>
            </a:pPr>
            <a:endParaRPr lang="en-US" dirty="0" smtClean="0">
              <a:solidFill>
                <a:schemeClr val="tx1"/>
              </a:solidFill>
            </a:endParaRPr>
          </a:p>
          <a:p>
            <a:pPr algn="l"/>
            <a:r>
              <a:rPr lang="en-US" b="1" dirty="0" smtClean="0">
                <a:solidFill>
                  <a:schemeClr val="tx1"/>
                </a:solidFill>
              </a:rPr>
              <a:t>Find the student’s claim.  Is it strong?  If not, revise it.  Make sure to word the claim so that it is a strong recommendation to the President of the School Board</a:t>
            </a:r>
            <a:r>
              <a:rPr lang="en-US" dirty="0" smtClean="0">
                <a:solidFill>
                  <a:schemeClr val="tx1"/>
                </a:solidFill>
              </a:rPr>
              <a:t>.</a:t>
            </a:r>
          </a:p>
          <a:p>
            <a:pPr algn="l"/>
            <a:endParaRPr lang="en-US" dirty="0">
              <a:solidFill>
                <a:schemeClr val="tx1"/>
              </a:solidFill>
            </a:endParaRPr>
          </a:p>
          <a:p>
            <a:pPr marL="457200" indent="-457200" algn="l">
              <a:buFont typeface="Arial" panose="020B0604020202020204" pitchFamily="34" charset="0"/>
              <a:buChar char="•"/>
            </a:pPr>
            <a:endParaRPr lang="en-US" dirty="0">
              <a:solidFill>
                <a:schemeClr val="tx1"/>
              </a:solidFill>
            </a:endParaRPr>
          </a:p>
        </p:txBody>
      </p:sp>
    </p:spTree>
    <p:extLst>
      <p:ext uri="{BB962C8B-B14F-4D97-AF65-F5344CB8AC3E}">
        <p14:creationId xmlns:p14="http://schemas.microsoft.com/office/powerpoint/2010/main" val="1723153524"/>
      </p:ext>
    </p:extLst>
  </p:cSld>
  <p:clrMapOvr>
    <a:masterClrMapping/>
  </p:clrMapOvr>
  <p:transition spd="slow">
    <p:push dir="u"/>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152400" y="228600"/>
            <a:ext cx="8534400" cy="6629400"/>
          </a:xfrm>
        </p:spPr>
        <p:txBody>
          <a:bodyPr>
            <a:normAutofit fontScale="55000" lnSpcReduction="20000"/>
          </a:bodyPr>
          <a:lstStyle/>
          <a:p>
            <a:r>
              <a:rPr lang="en-US" sz="7000" dirty="0">
                <a:solidFill>
                  <a:schemeClr val="tx1"/>
                </a:solidFill>
              </a:rPr>
              <a:t>Student Sample 2: Grade 9</a:t>
            </a:r>
          </a:p>
          <a:p>
            <a:r>
              <a:rPr lang="en-US" sz="7000" dirty="0">
                <a:solidFill>
                  <a:schemeClr val="tx1"/>
                </a:solidFill>
              </a:rPr>
              <a:t>“A Lot of Controversy”</a:t>
            </a:r>
          </a:p>
          <a:p>
            <a:r>
              <a:rPr lang="en-US" dirty="0">
                <a:solidFill>
                  <a:schemeClr val="tx1"/>
                </a:solidFill>
              </a:rPr>
              <a:t> </a:t>
            </a:r>
          </a:p>
          <a:p>
            <a:pPr algn="l"/>
            <a:r>
              <a:rPr lang="en-US" sz="3600" dirty="0">
                <a:solidFill>
                  <a:schemeClr val="tx1"/>
                </a:solidFill>
              </a:rPr>
              <a:t>There is a lot of controversy over school discipline.  There [are] a lot of different ways that schools punish [their] misbehaving children.  There are many outrageous punishments like punishing pre-K students by suspending them is just plain dumb. [They’re] going to act up every now and then.  [They’re] 3 or 4 year olds. [They’re] not perfect and they don’t deserve a punishment that severe.  When students fight or bring a weapon to school, that’s when a harsh behavior is sometimes needed and they normally won’t do it anymore if they don’t like the punishment.  There should be multiple tools for different actions, not just suspension for a petty action like disrupting the class.</a:t>
            </a:r>
          </a:p>
          <a:p>
            <a:pPr algn="l"/>
            <a:endParaRPr lang="en-US" sz="3600" dirty="0" smtClean="0">
              <a:solidFill>
                <a:schemeClr val="tx1"/>
              </a:solidFill>
            </a:endParaRPr>
          </a:p>
          <a:p>
            <a:pPr algn="l"/>
            <a:r>
              <a:rPr lang="en-US" sz="3600" dirty="0" smtClean="0">
                <a:solidFill>
                  <a:schemeClr val="tx1"/>
                </a:solidFill>
              </a:rPr>
              <a:t>There </a:t>
            </a:r>
            <a:r>
              <a:rPr lang="en-US" sz="3600" dirty="0">
                <a:solidFill>
                  <a:schemeClr val="tx1"/>
                </a:solidFill>
              </a:rPr>
              <a:t>is also such thing as [too] little consequences.  [If] a student brings a gun to school and intends to use it they should be expelled and sent to a juvenile detention center, they shouldn’t just get a slap on the wrist and be sent on with [their] day.  It also works both ways.  [One] shouldn’t have a really severe punishment for talking in class and they shouldn’t have a less severe punishment for bringing a weapon to school.  Children also shouldn’t be treated better or worse depending on how they look. [It] just isn’t right and everything should be kept as fair as possible on the punishment scale.</a:t>
            </a:r>
          </a:p>
          <a:p>
            <a:endParaRPr lang="en-US" dirty="0">
              <a:solidFill>
                <a:schemeClr val="tx1"/>
              </a:solidFill>
            </a:endParaRPr>
          </a:p>
        </p:txBody>
      </p:sp>
    </p:spTree>
    <p:extLst>
      <p:ext uri="{BB962C8B-B14F-4D97-AF65-F5344CB8AC3E}">
        <p14:creationId xmlns:p14="http://schemas.microsoft.com/office/powerpoint/2010/main" val="342771513"/>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61988" y="609600"/>
            <a:ext cx="7948612" cy="1470025"/>
          </a:xfrm>
        </p:spPr>
        <p:txBody>
          <a:bodyPr>
            <a:normAutofit fontScale="90000"/>
          </a:bodyPr>
          <a:lstStyle/>
          <a:p>
            <a:pPr algn="l"/>
            <a:r>
              <a:rPr lang="en-US" b="1" dirty="0" smtClean="0"/>
              <a:t>Bell Ringers  </a:t>
            </a:r>
            <a:r>
              <a:rPr lang="en-US" sz="2700" b="1" dirty="0" smtClean="0"/>
              <a:t/>
            </a:r>
            <a:br>
              <a:rPr lang="en-US" sz="2700" b="1" dirty="0" smtClean="0"/>
            </a:br>
            <a:r>
              <a:rPr lang="en-US" sz="2700" dirty="0"/>
              <a:t/>
            </a:r>
            <a:br>
              <a:rPr lang="en-US" sz="2700" dirty="0"/>
            </a:br>
            <a:r>
              <a:rPr lang="en-US" sz="3100" dirty="0" smtClean="0"/>
              <a:t>In these activities, you’ll review and revise REAL students’ responses.  You’ll be asked to improve the piece by using a specific strategy.   </a:t>
            </a:r>
            <a:endParaRPr lang="en-US" sz="3100" dirty="0"/>
          </a:p>
        </p:txBody>
      </p:sp>
      <p:graphicFrame>
        <p:nvGraphicFramePr>
          <p:cNvPr id="6" name="Table 5"/>
          <p:cNvGraphicFramePr>
            <a:graphicFrameLocks noGrp="1"/>
          </p:cNvGraphicFramePr>
          <p:nvPr>
            <p:extLst>
              <p:ext uri="{D42A27DB-BD31-4B8C-83A1-F6EECF244321}">
                <p14:modId xmlns:p14="http://schemas.microsoft.com/office/powerpoint/2010/main" val="4045247821"/>
              </p:ext>
            </p:extLst>
          </p:nvPr>
        </p:nvGraphicFramePr>
        <p:xfrm>
          <a:off x="1543050" y="3962400"/>
          <a:ext cx="6057900" cy="405130"/>
        </p:xfrm>
        <a:graphic>
          <a:graphicData uri="http://schemas.openxmlformats.org/drawingml/2006/table">
            <a:tbl>
              <a:tblPr firstRow="1" firstCol="1" bandRow="1">
                <a:tableStyleId>{5C22544A-7EE6-4342-B048-85BDC9FD1C3A}</a:tableStyleId>
              </a:tblPr>
              <a:tblGrid>
                <a:gridCol w="6057900"/>
              </a:tblGrid>
              <a:tr h="405130">
                <a:tc>
                  <a:txBody>
                    <a:bodyPr/>
                    <a:lstStyle/>
                    <a:p>
                      <a:pPr marL="0" marR="0">
                        <a:spcBef>
                          <a:spcPts val="0"/>
                        </a:spcBef>
                        <a:spcAft>
                          <a:spcPts val="0"/>
                        </a:spcAft>
                      </a:pPr>
                      <a:r>
                        <a:rPr lang="en-US" sz="2400" dirty="0">
                          <a:effectLst/>
                        </a:rPr>
                        <a:t>Discipline and Learning                 </a:t>
                      </a:r>
                      <a:r>
                        <a:rPr lang="en-US" sz="1600" dirty="0">
                          <a:effectLst/>
                        </a:rPr>
                        <a:t> </a:t>
                      </a:r>
                      <a:endParaRPr lang="en-US" sz="1000" dirty="0">
                        <a:effectLst/>
                        <a:latin typeface="Times New Roman"/>
                        <a:ea typeface="Times New Roman"/>
                      </a:endParaRPr>
                    </a:p>
                  </a:txBody>
                  <a:tcPr marL="68580" marR="68580" marT="0" marB="0"/>
                </a:tc>
              </a:tr>
            </a:tbl>
          </a:graphicData>
        </a:graphic>
      </p:graphicFrame>
      <p:pic>
        <p:nvPicPr>
          <p:cNvPr id="2063" name="Picture 1" descr="A group of muliethnic university students, friends smiling expressing happiness - stock phot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3050" y="4495800"/>
            <a:ext cx="2933700" cy="2070100"/>
          </a:xfrm>
          <a:prstGeom prst="rect">
            <a:avLst/>
          </a:prstGeom>
          <a:noFill/>
          <a:extLst>
            <a:ext uri="{909E8E84-426E-40DD-AFC4-6F175D3DCCD1}">
              <a14:hiddenFill xmlns:a14="http://schemas.microsoft.com/office/drawing/2010/main">
                <a:solidFill>
                  <a:srgbClr val="FFFFFF"/>
                </a:solidFill>
              </a14:hiddenFill>
            </a:ext>
          </a:extLst>
        </p:spPr>
      </p:pic>
      <p:sp>
        <p:nvSpPr>
          <p:cNvPr id="23" name="Rectangle 18"/>
          <p:cNvSpPr>
            <a:spLocks noChangeArrowheads="1"/>
          </p:cNvSpPr>
          <p:nvPr/>
        </p:nvSpPr>
        <p:spPr bwMode="auto">
          <a:xfrm>
            <a:off x="1463798" y="3505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chemeClr val="tx1"/>
                </a:solidFill>
                <a:effectLst/>
                <a:latin typeface="Arial" pitchFamily="34" charset="0"/>
                <a:ea typeface="Arial" pitchFamily="34" charset="0"/>
                <a:cs typeface="Arial" pitchFamily="34" charset="0"/>
              </a:rPr>
              <a:t>College-Ready Writers Program</a:t>
            </a:r>
            <a:endParaRPr kumimoji="0" lang="en-US" altLang="en-US" sz="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chemeClr val="tx1"/>
                </a:solidFill>
                <a:effectLst/>
                <a:latin typeface="Arial" pitchFamily="34" charset="0"/>
                <a:ea typeface="Arial" pitchFamily="34" charset="0"/>
                <a:cs typeface="Arial" pitchFamily="34" charset="0"/>
              </a:rPr>
              <a:t>Writing Task</a:t>
            </a:r>
            <a:endParaRPr kumimoji="0" lang="en-US" altLang="en-US" sz="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4" name="Rectangle 19"/>
          <p:cNvSpPr>
            <a:spLocks noChangeArrowheads="1"/>
          </p:cNvSpPr>
          <p:nvPr/>
        </p:nvSpPr>
        <p:spPr bwMode="auto">
          <a:xfrm>
            <a:off x="4719348" y="4495800"/>
            <a:ext cx="4648200" cy="11695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2600" b="1" i="0" u="none" strike="noStrike" cap="none" normalizeH="0" baseline="0" dirty="0" smtClean="0">
                <a:ln>
                  <a:noFill/>
                </a:ln>
                <a:solidFill>
                  <a:schemeClr val="tx1"/>
                </a:solidFill>
                <a:effectLst/>
                <a:latin typeface="Arial" pitchFamily="34" charset="0"/>
                <a:ea typeface="Arial" pitchFamily="34" charset="0"/>
                <a:cs typeface="Arial" pitchFamily="34" charset="0"/>
              </a:rPr>
              <a:t>Day 1 Reading Packet            B</a:t>
            </a:r>
            <a:endParaRPr kumimoji="0" lang="en-US" altLang="en-US" sz="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650229368"/>
      </p:ext>
    </p:extLst>
  </p:cSld>
  <p:clrMapOvr>
    <a:masterClrMapping/>
  </p:clrMapOvr>
  <p:transition spd="slow">
    <p:push dir="u"/>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457200"/>
            <a:ext cx="8763000" cy="2057400"/>
          </a:xfrm>
        </p:spPr>
        <p:txBody>
          <a:bodyPr>
            <a:normAutofit/>
          </a:bodyPr>
          <a:lstStyle/>
          <a:p>
            <a:r>
              <a:rPr lang="en-US" dirty="0" smtClean="0"/>
              <a:t>More Practice!</a:t>
            </a:r>
            <a:br>
              <a:rPr lang="en-US" dirty="0" smtClean="0"/>
            </a:br>
            <a:r>
              <a:rPr lang="en-US" sz="3600" i="1" dirty="0" smtClean="0"/>
              <a:t>Use Student Sample 2, “A Lot of Controversy”</a:t>
            </a:r>
            <a:endParaRPr lang="en-US" sz="3600" i="1" dirty="0"/>
          </a:p>
        </p:txBody>
      </p:sp>
      <p:sp>
        <p:nvSpPr>
          <p:cNvPr id="5" name="Subtitle 4"/>
          <p:cNvSpPr>
            <a:spLocks noGrp="1"/>
          </p:cNvSpPr>
          <p:nvPr>
            <p:ph type="subTitle" idx="1"/>
          </p:nvPr>
        </p:nvSpPr>
        <p:spPr>
          <a:xfrm>
            <a:off x="457200" y="2514600"/>
            <a:ext cx="8458200" cy="3962400"/>
          </a:xfrm>
        </p:spPr>
        <p:txBody>
          <a:bodyPr>
            <a:normAutofit lnSpcReduction="10000"/>
          </a:bodyPr>
          <a:lstStyle/>
          <a:p>
            <a:pPr algn="l"/>
            <a:r>
              <a:rPr lang="en-US" b="1" dirty="0" smtClean="0">
                <a:solidFill>
                  <a:schemeClr val="tx1"/>
                </a:solidFill>
              </a:rPr>
              <a:t>Find </a:t>
            </a:r>
            <a:r>
              <a:rPr lang="en-US" b="1" dirty="0">
                <a:solidFill>
                  <a:schemeClr val="tx1"/>
                </a:solidFill>
              </a:rPr>
              <a:t>2-3 places that the student could introduce evidence in support of the points he/she is trying to make about multiple tools and varying consequences.  </a:t>
            </a:r>
            <a:r>
              <a:rPr lang="en-US" b="1" u="sng" dirty="0">
                <a:solidFill>
                  <a:schemeClr val="tx1"/>
                </a:solidFill>
              </a:rPr>
              <a:t>Insert the source material </a:t>
            </a:r>
            <a:r>
              <a:rPr lang="en-US" b="1" dirty="0">
                <a:solidFill>
                  <a:schemeClr val="tx1"/>
                </a:solidFill>
              </a:rPr>
              <a:t>using </a:t>
            </a:r>
            <a:r>
              <a:rPr lang="en-US" b="1" dirty="0" smtClean="0">
                <a:solidFill>
                  <a:schemeClr val="tx1"/>
                </a:solidFill>
              </a:rPr>
              <a:t>Post-It© notes.  </a:t>
            </a:r>
            <a:r>
              <a:rPr lang="en-US" b="1" dirty="0">
                <a:solidFill>
                  <a:schemeClr val="tx1"/>
                </a:solidFill>
              </a:rPr>
              <a:t>Be sure to </a:t>
            </a:r>
            <a:r>
              <a:rPr lang="en-US" b="1" u="sng" dirty="0">
                <a:solidFill>
                  <a:schemeClr val="tx1"/>
                </a:solidFill>
              </a:rPr>
              <a:t>provide proper attribution</a:t>
            </a:r>
            <a:r>
              <a:rPr lang="en-US" b="1" dirty="0">
                <a:solidFill>
                  <a:schemeClr val="tx1"/>
                </a:solidFill>
              </a:rPr>
              <a:t>.  </a:t>
            </a:r>
            <a:r>
              <a:rPr lang="en-US" b="1" u="sng" dirty="0">
                <a:solidFill>
                  <a:schemeClr val="tx1"/>
                </a:solidFill>
              </a:rPr>
              <a:t>Explain how the evidence helps support </a:t>
            </a:r>
            <a:r>
              <a:rPr lang="en-US" b="1" dirty="0">
                <a:solidFill>
                  <a:schemeClr val="tx1"/>
                </a:solidFill>
              </a:rPr>
              <a:t>or prove these points.</a:t>
            </a:r>
          </a:p>
          <a:p>
            <a:r>
              <a:rPr lang="en-US" u="sng" dirty="0" smtClean="0"/>
              <a:t> </a:t>
            </a:r>
            <a:endParaRPr lang="en-US" dirty="0"/>
          </a:p>
          <a:p>
            <a:pPr marL="457200" indent="-457200" algn="l">
              <a:buFont typeface="Arial" panose="020B0604020202020204" pitchFamily="34" charset="0"/>
              <a:buChar char="•"/>
            </a:pPr>
            <a:endParaRPr lang="en-US" dirty="0">
              <a:solidFill>
                <a:schemeClr val="tx1"/>
              </a:solidFill>
            </a:endParaRPr>
          </a:p>
        </p:txBody>
      </p:sp>
    </p:spTree>
    <p:extLst>
      <p:ext uri="{BB962C8B-B14F-4D97-AF65-F5344CB8AC3E}">
        <p14:creationId xmlns:p14="http://schemas.microsoft.com/office/powerpoint/2010/main" val="4180952784"/>
      </p:ext>
    </p:extLst>
  </p:cSld>
  <p:clrMapOvr>
    <a:masterClrMapping/>
  </p:clrMapOvr>
  <p:transition spd="slow">
    <p:push dir="u"/>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152400" y="228600"/>
            <a:ext cx="8534400" cy="6629400"/>
          </a:xfrm>
        </p:spPr>
        <p:txBody>
          <a:bodyPr>
            <a:normAutofit fontScale="55000" lnSpcReduction="20000"/>
          </a:bodyPr>
          <a:lstStyle/>
          <a:p>
            <a:r>
              <a:rPr lang="en-US" sz="7000" dirty="0">
                <a:solidFill>
                  <a:schemeClr val="tx1"/>
                </a:solidFill>
              </a:rPr>
              <a:t>Student Sample 2: Grade 9</a:t>
            </a:r>
          </a:p>
          <a:p>
            <a:r>
              <a:rPr lang="en-US" sz="7000" dirty="0">
                <a:solidFill>
                  <a:schemeClr val="tx1"/>
                </a:solidFill>
              </a:rPr>
              <a:t>“A Lot of Controversy”</a:t>
            </a:r>
          </a:p>
          <a:p>
            <a:r>
              <a:rPr lang="en-US" dirty="0">
                <a:solidFill>
                  <a:schemeClr val="tx1"/>
                </a:solidFill>
              </a:rPr>
              <a:t> </a:t>
            </a:r>
          </a:p>
          <a:p>
            <a:pPr algn="l"/>
            <a:r>
              <a:rPr lang="en-US" sz="3600" dirty="0">
                <a:solidFill>
                  <a:schemeClr val="tx1"/>
                </a:solidFill>
              </a:rPr>
              <a:t>There is a lot of controversy over school discipline.  There [are] a lot of different ways that schools punish [their] misbehaving children.  There are many outrageous punishments like punishing pre-K students by suspending them is just plain dumb. [They’re] going to act up every now and then.  [They’re] 3 or 4 year olds. [They’re] not perfect and they don’t deserve a punishment that severe.  When students fight or bring a weapon to school, that’s when a harsh behavior is sometimes needed and they normally won’t do it anymore if they don’t like the punishment.  There should be multiple tools for different actions, not just suspension for a petty action like disrupting the class.</a:t>
            </a:r>
          </a:p>
          <a:p>
            <a:pPr algn="l"/>
            <a:endParaRPr lang="en-US" sz="3600" dirty="0" smtClean="0">
              <a:solidFill>
                <a:schemeClr val="tx1"/>
              </a:solidFill>
            </a:endParaRPr>
          </a:p>
          <a:p>
            <a:pPr algn="l"/>
            <a:r>
              <a:rPr lang="en-US" sz="3600" dirty="0" smtClean="0">
                <a:solidFill>
                  <a:schemeClr val="tx1"/>
                </a:solidFill>
              </a:rPr>
              <a:t>There </a:t>
            </a:r>
            <a:r>
              <a:rPr lang="en-US" sz="3600" dirty="0">
                <a:solidFill>
                  <a:schemeClr val="tx1"/>
                </a:solidFill>
              </a:rPr>
              <a:t>is also such thing as [too] little consequences.  [If] a student brings a gun to school and intends to use it they should be expelled and sent to a juvenile detention center, they shouldn’t just get a slap on the wrist and be sent on with [their] day.  It also works both ways.  [One] shouldn’t have a really severe punishment for talking in class and they shouldn’t have a less severe punishment for bringing a weapon to school.  Children also shouldn’t be treated better or worse depending on how they look. [It] just isn’t right and everything should be kept as fair as possible on the punishment scale.</a:t>
            </a:r>
          </a:p>
          <a:p>
            <a:endParaRPr lang="en-US" dirty="0">
              <a:solidFill>
                <a:schemeClr val="tx1"/>
              </a:solidFill>
            </a:endParaRPr>
          </a:p>
        </p:txBody>
      </p:sp>
    </p:spTree>
    <p:extLst>
      <p:ext uri="{BB962C8B-B14F-4D97-AF65-F5344CB8AC3E}">
        <p14:creationId xmlns:p14="http://schemas.microsoft.com/office/powerpoint/2010/main" val="844162803"/>
      </p:ext>
    </p:extLst>
  </p:cSld>
  <p:clrMapOvr>
    <a:masterClrMapping/>
  </p:clrMapOvr>
  <p:transition spd="slow">
    <p:push dir="u"/>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457200"/>
            <a:ext cx="8763000" cy="1676399"/>
          </a:xfrm>
        </p:spPr>
        <p:txBody>
          <a:bodyPr>
            <a:normAutofit fontScale="90000"/>
          </a:bodyPr>
          <a:lstStyle/>
          <a:p>
            <a:r>
              <a:rPr lang="en-US" dirty="0" smtClean="0"/>
              <a:t>“A Lot of Controversy”:  How did we do?</a:t>
            </a:r>
            <a:br>
              <a:rPr lang="en-US" dirty="0" smtClean="0"/>
            </a:br>
            <a:r>
              <a:rPr lang="en-US" dirty="0" smtClean="0"/>
              <a:t>Sharing our revisions.</a:t>
            </a:r>
            <a:endParaRPr lang="en-US" dirty="0"/>
          </a:p>
        </p:txBody>
      </p:sp>
      <p:sp>
        <p:nvSpPr>
          <p:cNvPr id="5" name="Subtitle 4"/>
          <p:cNvSpPr>
            <a:spLocks noGrp="1"/>
          </p:cNvSpPr>
          <p:nvPr>
            <p:ph type="subTitle" idx="1"/>
          </p:nvPr>
        </p:nvSpPr>
        <p:spPr>
          <a:xfrm>
            <a:off x="457200" y="2514600"/>
            <a:ext cx="8458200" cy="3962400"/>
          </a:xfrm>
        </p:spPr>
        <p:txBody>
          <a:bodyPr>
            <a:normAutofit/>
          </a:bodyPr>
          <a:lstStyle/>
          <a:p>
            <a:pPr marL="457200" indent="-457200" algn="l">
              <a:buFont typeface="Arial" panose="020B0604020202020204" pitchFamily="34" charset="0"/>
              <a:buChar char="•"/>
            </a:pPr>
            <a:endParaRPr lang="en-US" dirty="0" smtClean="0">
              <a:solidFill>
                <a:schemeClr val="tx1"/>
              </a:solidFill>
            </a:endParaRPr>
          </a:p>
          <a:p>
            <a:pPr marL="457200" indent="-457200" algn="l">
              <a:buFont typeface="Arial" panose="020B0604020202020204" pitchFamily="34" charset="0"/>
              <a:buChar char="•"/>
            </a:pPr>
            <a:endParaRPr lang="en-US" dirty="0">
              <a:solidFill>
                <a:schemeClr val="tx1"/>
              </a:solidFill>
            </a:endParaRPr>
          </a:p>
        </p:txBody>
      </p:sp>
    </p:spTree>
    <p:extLst>
      <p:ext uri="{BB962C8B-B14F-4D97-AF65-F5344CB8AC3E}">
        <p14:creationId xmlns:p14="http://schemas.microsoft.com/office/powerpoint/2010/main" val="2058026378"/>
      </p:ext>
    </p:extLst>
  </p:cSld>
  <p:clrMapOvr>
    <a:masterClrMapping/>
  </p:clrMapOvr>
  <p:transition spd="slow">
    <p:push dir="u"/>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457200"/>
            <a:ext cx="8763000" cy="1676400"/>
          </a:xfrm>
        </p:spPr>
        <p:txBody>
          <a:bodyPr>
            <a:normAutofit fontScale="90000"/>
          </a:bodyPr>
          <a:lstStyle/>
          <a:p>
            <a:r>
              <a:rPr lang="en-US" dirty="0" smtClean="0"/>
              <a:t>Connecting Evidence to the Claim</a:t>
            </a:r>
            <a:br>
              <a:rPr lang="en-US" dirty="0" smtClean="0"/>
            </a:br>
            <a:r>
              <a:rPr lang="en-US" dirty="0"/>
              <a:t/>
            </a:r>
            <a:br>
              <a:rPr lang="en-US" dirty="0"/>
            </a:br>
            <a:r>
              <a:rPr lang="en-US" sz="3600" i="1" dirty="0" smtClean="0"/>
              <a:t>Student Sample 3, “Always an Issue”</a:t>
            </a:r>
            <a:endParaRPr lang="en-US" sz="3600" i="1" dirty="0"/>
          </a:p>
        </p:txBody>
      </p:sp>
      <p:sp>
        <p:nvSpPr>
          <p:cNvPr id="5" name="Subtitle 4"/>
          <p:cNvSpPr>
            <a:spLocks noGrp="1"/>
          </p:cNvSpPr>
          <p:nvPr>
            <p:ph type="subTitle" idx="1"/>
          </p:nvPr>
        </p:nvSpPr>
        <p:spPr>
          <a:xfrm>
            <a:off x="457200" y="2514600"/>
            <a:ext cx="8458200" cy="3962400"/>
          </a:xfrm>
        </p:spPr>
        <p:txBody>
          <a:bodyPr>
            <a:normAutofit fontScale="55000" lnSpcReduction="20000"/>
          </a:bodyPr>
          <a:lstStyle/>
          <a:p>
            <a:pPr algn="l"/>
            <a:r>
              <a:rPr lang="en-US" dirty="0" smtClean="0">
                <a:solidFill>
                  <a:schemeClr val="tx1"/>
                </a:solidFill>
              </a:rPr>
              <a:t>As we start </a:t>
            </a:r>
            <a:r>
              <a:rPr lang="en-US" dirty="0">
                <a:solidFill>
                  <a:schemeClr val="tx1"/>
                </a:solidFill>
              </a:rPr>
              <a:t>learning to write arguments, </a:t>
            </a:r>
            <a:r>
              <a:rPr lang="en-US" dirty="0" smtClean="0">
                <a:solidFill>
                  <a:schemeClr val="tx1"/>
                </a:solidFill>
              </a:rPr>
              <a:t>we </a:t>
            </a:r>
            <a:r>
              <a:rPr lang="en-US" dirty="0">
                <a:solidFill>
                  <a:schemeClr val="tx1"/>
                </a:solidFill>
              </a:rPr>
              <a:t>quickly understand that </a:t>
            </a:r>
            <a:r>
              <a:rPr lang="en-US" dirty="0" smtClean="0">
                <a:solidFill>
                  <a:schemeClr val="tx1"/>
                </a:solidFill>
              </a:rPr>
              <a:t>we must </a:t>
            </a:r>
            <a:r>
              <a:rPr lang="en-US" dirty="0">
                <a:solidFill>
                  <a:schemeClr val="tx1"/>
                </a:solidFill>
              </a:rPr>
              <a:t>identify material from the sources to support </a:t>
            </a:r>
            <a:r>
              <a:rPr lang="en-US" dirty="0" smtClean="0">
                <a:solidFill>
                  <a:schemeClr val="tx1"/>
                </a:solidFill>
              </a:rPr>
              <a:t>our </a:t>
            </a:r>
            <a:r>
              <a:rPr lang="en-US" dirty="0">
                <a:solidFill>
                  <a:schemeClr val="tx1"/>
                </a:solidFill>
              </a:rPr>
              <a:t>claims.  </a:t>
            </a:r>
            <a:r>
              <a:rPr lang="en-US" dirty="0" smtClean="0">
                <a:solidFill>
                  <a:schemeClr val="tx1"/>
                </a:solidFill>
              </a:rPr>
              <a:t>We learn that we must </a:t>
            </a:r>
            <a:r>
              <a:rPr lang="en-US" dirty="0">
                <a:solidFill>
                  <a:schemeClr val="tx1"/>
                </a:solidFill>
              </a:rPr>
              <a:t>tell the source of this material.  </a:t>
            </a:r>
          </a:p>
          <a:p>
            <a:pPr algn="l"/>
            <a:endParaRPr lang="en-US" dirty="0" smtClean="0">
              <a:solidFill>
                <a:schemeClr val="tx1"/>
              </a:solidFill>
            </a:endParaRPr>
          </a:p>
          <a:p>
            <a:pPr algn="l"/>
            <a:r>
              <a:rPr lang="en-US" dirty="0" smtClean="0">
                <a:solidFill>
                  <a:schemeClr val="tx1"/>
                </a:solidFill>
              </a:rPr>
              <a:t>What </a:t>
            </a:r>
            <a:r>
              <a:rPr lang="en-US" dirty="0">
                <a:solidFill>
                  <a:schemeClr val="tx1"/>
                </a:solidFill>
              </a:rPr>
              <a:t>is trickier is explaining how the evidence </a:t>
            </a:r>
            <a:r>
              <a:rPr lang="en-US" dirty="0" smtClean="0">
                <a:solidFill>
                  <a:schemeClr val="tx1"/>
                </a:solidFill>
              </a:rPr>
              <a:t>we select </a:t>
            </a:r>
            <a:r>
              <a:rPr lang="en-US" dirty="0">
                <a:solidFill>
                  <a:schemeClr val="tx1"/>
                </a:solidFill>
              </a:rPr>
              <a:t>supports </a:t>
            </a:r>
            <a:r>
              <a:rPr lang="en-US" dirty="0" smtClean="0">
                <a:solidFill>
                  <a:schemeClr val="tx1"/>
                </a:solidFill>
              </a:rPr>
              <a:t>our claim</a:t>
            </a:r>
            <a:r>
              <a:rPr lang="en-US" dirty="0">
                <a:solidFill>
                  <a:schemeClr val="tx1"/>
                </a:solidFill>
              </a:rPr>
              <a:t>.  </a:t>
            </a:r>
            <a:endParaRPr lang="en-US" dirty="0" smtClean="0">
              <a:solidFill>
                <a:schemeClr val="tx1"/>
              </a:solidFill>
            </a:endParaRPr>
          </a:p>
          <a:p>
            <a:pPr algn="l"/>
            <a:endParaRPr lang="en-US" dirty="0">
              <a:solidFill>
                <a:schemeClr val="tx1"/>
              </a:solidFill>
            </a:endParaRPr>
          </a:p>
          <a:p>
            <a:pPr algn="l"/>
            <a:r>
              <a:rPr lang="en-US" dirty="0" smtClean="0">
                <a:solidFill>
                  <a:schemeClr val="tx1"/>
                </a:solidFill>
              </a:rPr>
              <a:t>Use </a:t>
            </a:r>
            <a:r>
              <a:rPr lang="en-US" dirty="0">
                <a:solidFill>
                  <a:schemeClr val="tx1"/>
                </a:solidFill>
              </a:rPr>
              <a:t>the Student Planner (Evidence, Connection, Outcome) as you read this writer’s draft.  </a:t>
            </a:r>
            <a:endParaRPr lang="en-US" dirty="0" smtClean="0">
              <a:solidFill>
                <a:schemeClr val="tx1"/>
              </a:solidFill>
            </a:endParaRPr>
          </a:p>
          <a:p>
            <a:pPr algn="l"/>
            <a:endParaRPr lang="en-US" dirty="0" smtClean="0">
              <a:solidFill>
                <a:schemeClr val="tx1"/>
              </a:solidFill>
            </a:endParaRPr>
          </a:p>
          <a:p>
            <a:pPr marL="457200" indent="-457200" algn="l">
              <a:buFont typeface="Arial" panose="020B0604020202020204" pitchFamily="34" charset="0"/>
              <a:buChar char="•"/>
            </a:pPr>
            <a:r>
              <a:rPr lang="en-US" b="1" dirty="0" smtClean="0">
                <a:solidFill>
                  <a:schemeClr val="tx1"/>
                </a:solidFill>
              </a:rPr>
              <a:t>What </a:t>
            </a:r>
            <a:r>
              <a:rPr lang="en-US" b="1" dirty="0">
                <a:solidFill>
                  <a:schemeClr val="tx1"/>
                </a:solidFill>
              </a:rPr>
              <a:t>is the claim the student is making?  (It may be in the last paragraph.)  </a:t>
            </a:r>
            <a:endParaRPr lang="en-US" b="1" dirty="0" smtClean="0">
              <a:solidFill>
                <a:schemeClr val="tx1"/>
              </a:solidFill>
            </a:endParaRPr>
          </a:p>
          <a:p>
            <a:pPr marL="457200" indent="-457200" algn="l">
              <a:buFont typeface="Arial" panose="020B0604020202020204" pitchFamily="34" charset="0"/>
              <a:buChar char="•"/>
            </a:pPr>
            <a:r>
              <a:rPr lang="en-US" b="1" dirty="0" smtClean="0">
                <a:solidFill>
                  <a:schemeClr val="tx1"/>
                </a:solidFill>
              </a:rPr>
              <a:t>What </a:t>
            </a:r>
            <a:r>
              <a:rPr lang="en-US" b="1" dirty="0">
                <a:solidFill>
                  <a:schemeClr val="tx1"/>
                </a:solidFill>
              </a:rPr>
              <a:t>would be good supporting evidence from the articles?  </a:t>
            </a:r>
            <a:endParaRPr lang="en-US" b="1" dirty="0" smtClean="0">
              <a:solidFill>
                <a:schemeClr val="tx1"/>
              </a:solidFill>
            </a:endParaRPr>
          </a:p>
          <a:p>
            <a:pPr marL="457200" indent="-457200" algn="l">
              <a:buFont typeface="Arial" panose="020B0604020202020204" pitchFamily="34" charset="0"/>
              <a:buChar char="•"/>
            </a:pPr>
            <a:r>
              <a:rPr lang="en-US" b="1" dirty="0" smtClean="0">
                <a:solidFill>
                  <a:schemeClr val="tx1"/>
                </a:solidFill>
              </a:rPr>
              <a:t>How </a:t>
            </a:r>
            <a:r>
              <a:rPr lang="en-US" b="1" dirty="0">
                <a:solidFill>
                  <a:schemeClr val="tx1"/>
                </a:solidFill>
              </a:rPr>
              <a:t>could the writer connect that evidence to the claim?  </a:t>
            </a:r>
            <a:endParaRPr lang="en-US" b="1" dirty="0" smtClean="0">
              <a:solidFill>
                <a:schemeClr val="tx1"/>
              </a:solidFill>
            </a:endParaRPr>
          </a:p>
          <a:p>
            <a:pPr marL="457200" indent="-457200" algn="l">
              <a:buFont typeface="Arial" panose="020B0604020202020204" pitchFamily="34" charset="0"/>
              <a:buChar char="•"/>
            </a:pPr>
            <a:r>
              <a:rPr lang="en-US" b="1" dirty="0" smtClean="0">
                <a:solidFill>
                  <a:schemeClr val="tx1"/>
                </a:solidFill>
              </a:rPr>
              <a:t>What </a:t>
            </a:r>
            <a:r>
              <a:rPr lang="en-US" b="1" dirty="0">
                <a:solidFill>
                  <a:schemeClr val="tx1"/>
                </a:solidFill>
              </a:rPr>
              <a:t>would the outcome be if we follow that logic</a:t>
            </a:r>
            <a:r>
              <a:rPr lang="en-US" b="1" dirty="0" smtClean="0">
                <a:solidFill>
                  <a:schemeClr val="tx1"/>
                </a:solidFill>
              </a:rPr>
              <a:t>?</a:t>
            </a:r>
            <a:endParaRPr lang="en-US" b="1" dirty="0">
              <a:solidFill>
                <a:schemeClr val="tx1"/>
              </a:solidFill>
            </a:endParaRPr>
          </a:p>
        </p:txBody>
      </p:sp>
    </p:spTree>
    <p:extLst>
      <p:ext uri="{BB962C8B-B14F-4D97-AF65-F5344CB8AC3E}">
        <p14:creationId xmlns:p14="http://schemas.microsoft.com/office/powerpoint/2010/main" val="1085505648"/>
      </p:ext>
    </p:extLst>
  </p:cSld>
  <p:clrMapOvr>
    <a:masterClrMapping/>
  </p:clrMapOvr>
  <p:transition spd="slow">
    <p:push dir="u"/>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REMINDER: </a:t>
            </a:r>
            <a:r>
              <a:rPr lang="en-US" dirty="0"/>
              <a:t>W</a:t>
            </a:r>
            <a:r>
              <a:rPr lang="en-US" dirty="0" smtClean="0"/>
              <a:t>hat we expect in a good response to </a:t>
            </a:r>
            <a:r>
              <a:rPr lang="en-US" i="1" dirty="0" smtClean="0"/>
              <a:t>this</a:t>
            </a:r>
            <a:r>
              <a:rPr lang="en-US" dirty="0" smtClean="0"/>
              <a:t> on-demand assignment</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4274834009"/>
              </p:ext>
            </p:extLst>
          </p:nvPr>
        </p:nvGraphicFramePr>
        <p:xfrm>
          <a:off x="533400" y="1905000"/>
          <a:ext cx="8077200" cy="4794908"/>
        </p:xfrm>
        <a:graphic>
          <a:graphicData uri="http://schemas.openxmlformats.org/drawingml/2006/table">
            <a:tbl>
              <a:tblPr firstRow="1" bandRow="1">
                <a:tableStyleId>{5C22544A-7EE6-4342-B048-85BDC9FD1C3A}</a:tableStyleId>
              </a:tblPr>
              <a:tblGrid>
                <a:gridCol w="2971800"/>
                <a:gridCol w="5105400"/>
              </a:tblGrid>
              <a:tr h="375308">
                <a:tc>
                  <a:txBody>
                    <a:bodyPr/>
                    <a:lstStyle/>
                    <a:p>
                      <a:r>
                        <a:rPr lang="en-US" dirty="0" smtClean="0"/>
                        <a:t>Audience (WHO)</a:t>
                      </a:r>
                      <a:endParaRPr lang="en-US" dirty="0"/>
                    </a:p>
                  </a:txBody>
                  <a:tcPr/>
                </a:tc>
                <a:tc>
                  <a:txBody>
                    <a:bodyPr/>
                    <a:lstStyle/>
                    <a:p>
                      <a:r>
                        <a:rPr lang="en-US" dirty="0" smtClean="0"/>
                        <a:t>Purpose (WHY)</a:t>
                      </a:r>
                      <a:endParaRPr lang="en-US" dirty="0"/>
                    </a:p>
                  </a:txBody>
                  <a:tcPr/>
                </a:tc>
              </a:tr>
              <a:tr h="1758292">
                <a:tc>
                  <a:txBody>
                    <a:bodyPr/>
                    <a:lstStyle/>
                    <a:p>
                      <a:endParaRPr lang="en-US" dirty="0" smtClean="0"/>
                    </a:p>
                    <a:p>
                      <a:r>
                        <a:rPr lang="en-US" dirty="0" smtClean="0"/>
                        <a:t>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President of the School Board</a:t>
                      </a:r>
                    </a:p>
                    <a:p>
                      <a:endParaRPr lang="en-US" dirty="0" smtClean="0"/>
                    </a:p>
                    <a:p>
                      <a:endParaRPr lang="en-US" dirty="0" smtClean="0"/>
                    </a:p>
                    <a:p>
                      <a:endParaRPr lang="en-US" dirty="0"/>
                    </a:p>
                  </a:txBody>
                  <a:tcPr/>
                </a:tc>
                <a:tc>
                  <a:txBody>
                    <a:bodyPr/>
                    <a:lstStyle/>
                    <a:p>
                      <a:endParaRPr lang="en-US" dirty="0" smtClean="0"/>
                    </a:p>
                    <a:p>
                      <a:pPr marL="0" marR="42545" indent="0" algn="l" defTabSz="914400" rtl="0" eaLnBrk="1" fontAlgn="auto" latinLnBrk="0" hangingPunct="1">
                        <a:lnSpc>
                          <a:spcPct val="97000"/>
                        </a:lnSpc>
                        <a:spcBef>
                          <a:spcPts val="0"/>
                        </a:spcBef>
                        <a:spcAft>
                          <a:spcPts val="0"/>
                        </a:spcAft>
                        <a:buClrTx/>
                        <a:buSzTx/>
                        <a:buFontTx/>
                        <a:buNone/>
                        <a:tabLst/>
                        <a:defRPr/>
                      </a:pPr>
                      <a:r>
                        <a:rPr lang="en-US" sz="1600" b="1" dirty="0" smtClean="0">
                          <a:effectLst/>
                        </a:rPr>
                        <a:t>Recommend</a:t>
                      </a:r>
                      <a:r>
                        <a:rPr lang="en-US" sz="1600" dirty="0" smtClean="0">
                          <a:effectLst/>
                        </a:rPr>
                        <a:t>  a discipline policy to the School Board that will make sure that all students have a chance to learn </a:t>
                      </a:r>
                      <a:r>
                        <a:rPr lang="en-US" sz="1600" b="1" dirty="0" smtClean="0">
                          <a:effectLst/>
                        </a:rPr>
                        <a:t>and explain why</a:t>
                      </a:r>
                      <a:r>
                        <a:rPr lang="en-US" sz="1600" dirty="0" smtClean="0">
                          <a:effectLst/>
                        </a:rPr>
                        <a:t> this policy will give all students that chance</a:t>
                      </a:r>
                      <a:endParaRPr lang="en-US" sz="1100" dirty="0">
                        <a:effectLst/>
                      </a:endParaRPr>
                    </a:p>
                  </a:txBody>
                  <a:tcPr/>
                </a:tc>
              </a:tr>
              <a:tr h="375308">
                <a:tc>
                  <a:txBody>
                    <a:bodyPr/>
                    <a:lstStyle/>
                    <a:p>
                      <a:r>
                        <a:rPr lang="en-US" dirty="0" smtClean="0"/>
                        <a:t>Form</a:t>
                      </a:r>
                      <a:r>
                        <a:rPr lang="en-US" baseline="0" dirty="0" smtClean="0"/>
                        <a:t> (WHAT)</a:t>
                      </a:r>
                      <a:endParaRPr lang="en-US" dirty="0"/>
                    </a:p>
                  </a:txBody>
                  <a:tcPr/>
                </a:tc>
                <a:tc>
                  <a:txBody>
                    <a:bodyPr/>
                    <a:lstStyle/>
                    <a:p>
                      <a:r>
                        <a:rPr lang="en-US" dirty="0" smtClean="0"/>
                        <a:t>Our Inferences</a:t>
                      </a:r>
                      <a:r>
                        <a:rPr lang="en-US" baseline="0" dirty="0" smtClean="0"/>
                        <a:t> (HOW)</a:t>
                      </a:r>
                      <a:endParaRPr lang="en-US" dirty="0"/>
                    </a:p>
                  </a:txBody>
                  <a:tcPr/>
                </a:tc>
              </a:tr>
              <a:tr h="1758292">
                <a:tc>
                  <a:txBody>
                    <a:bodyPr/>
                    <a:lstStyle/>
                    <a:p>
                      <a:endParaRPr lang="en-US" dirty="0" smtClean="0"/>
                    </a:p>
                    <a:p>
                      <a:r>
                        <a:rPr lang="en-US" dirty="0" smtClean="0"/>
                        <a:t> Argument </a:t>
                      </a:r>
                    </a:p>
                    <a:p>
                      <a:r>
                        <a:rPr lang="en-US" dirty="0" smtClean="0"/>
                        <a:t>(proposal)</a:t>
                      </a:r>
                    </a:p>
                    <a:p>
                      <a:endParaRPr lang="en-US" dirty="0" smtClean="0"/>
                    </a:p>
                    <a:p>
                      <a:endParaRPr lang="en-US" dirty="0"/>
                    </a:p>
                  </a:txBody>
                  <a:tcPr/>
                </a:tc>
                <a:tc>
                  <a:txBody>
                    <a:bodyPr/>
                    <a:lstStyle/>
                    <a:p>
                      <a:pPr marL="285750" indent="-285750">
                        <a:buFont typeface="Arial" panose="020B0604020202020204" pitchFamily="34" charset="0"/>
                        <a:buChar char="•"/>
                      </a:pPr>
                      <a:r>
                        <a:rPr lang="en-US" dirty="0" smtClean="0"/>
                        <a:t>Formal </a:t>
                      </a:r>
                    </a:p>
                    <a:p>
                      <a:pPr marL="285750" indent="-285750">
                        <a:buFont typeface="Arial" panose="020B0604020202020204" pitchFamily="34" charset="0"/>
                        <a:buChar char="•"/>
                      </a:pPr>
                      <a:r>
                        <a:rPr lang="en-US" dirty="0" smtClean="0"/>
                        <a:t>Read and research BEFORE deciding on a policy</a:t>
                      </a:r>
                    </a:p>
                    <a:p>
                      <a:pPr marL="285750" indent="-285750">
                        <a:buFont typeface="Arial" panose="020B0604020202020204" pitchFamily="34" charset="0"/>
                        <a:buChar char="•"/>
                      </a:pPr>
                      <a:r>
                        <a:rPr lang="en-US" dirty="0" smtClean="0"/>
                        <a:t>Must</a:t>
                      </a:r>
                      <a:r>
                        <a:rPr lang="en-US" baseline="0" dirty="0" smtClean="0"/>
                        <a:t> use facts, statistics, and quotes from the articles that have been provided</a:t>
                      </a:r>
                    </a:p>
                    <a:p>
                      <a:pPr marL="285750" indent="-285750">
                        <a:buFont typeface="Arial" panose="020B0604020202020204" pitchFamily="34" charset="0"/>
                        <a:buChar char="•"/>
                      </a:pPr>
                      <a:r>
                        <a:rPr lang="en-US" baseline="0" dirty="0" smtClean="0"/>
                        <a:t>Must cite sources</a:t>
                      </a:r>
                    </a:p>
                    <a:p>
                      <a:pPr marL="285750" indent="-285750">
                        <a:buFont typeface="Arial" panose="020B0604020202020204" pitchFamily="34" charset="0"/>
                        <a:buChar char="•"/>
                      </a:pPr>
                      <a:r>
                        <a:rPr lang="en-US" baseline="0" dirty="0" smtClean="0"/>
                        <a:t>Must quote sources so that speaker/writer is identified, his/her expertise is described, and the connection to my claim is explained fully</a:t>
                      </a:r>
                    </a:p>
                  </a:txBody>
                  <a:tcPr/>
                </a:tc>
              </a:tr>
            </a:tbl>
          </a:graphicData>
        </a:graphic>
      </p:graphicFrame>
    </p:spTree>
    <p:extLst>
      <p:ext uri="{BB962C8B-B14F-4D97-AF65-F5344CB8AC3E}">
        <p14:creationId xmlns:p14="http://schemas.microsoft.com/office/powerpoint/2010/main" val="908821463"/>
      </p:ext>
    </p:extLst>
  </p:cSld>
  <p:clrMapOvr>
    <a:masterClrMapping/>
  </p:clrMapOvr>
  <p:transition spd="slow">
    <p:push dir="u"/>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228600" y="228600"/>
            <a:ext cx="8763000" cy="6629400"/>
          </a:xfrm>
        </p:spPr>
        <p:txBody>
          <a:bodyPr>
            <a:normAutofit fontScale="25000" lnSpcReduction="20000"/>
          </a:bodyPr>
          <a:lstStyle/>
          <a:p>
            <a:r>
              <a:rPr lang="en-US" sz="7000" dirty="0">
                <a:solidFill>
                  <a:schemeClr val="tx1"/>
                </a:solidFill>
              </a:rPr>
              <a:t>Student Sample </a:t>
            </a:r>
            <a:r>
              <a:rPr lang="en-US" sz="7000" dirty="0" smtClean="0">
                <a:solidFill>
                  <a:schemeClr val="tx1"/>
                </a:solidFill>
              </a:rPr>
              <a:t>3: </a:t>
            </a:r>
            <a:r>
              <a:rPr lang="en-US" sz="7000" dirty="0">
                <a:solidFill>
                  <a:schemeClr val="tx1"/>
                </a:solidFill>
              </a:rPr>
              <a:t>Grade 9</a:t>
            </a:r>
          </a:p>
          <a:p>
            <a:r>
              <a:rPr lang="en-US" sz="7000" dirty="0">
                <a:solidFill>
                  <a:schemeClr val="tx1"/>
                </a:solidFill>
              </a:rPr>
              <a:t>“</a:t>
            </a:r>
            <a:r>
              <a:rPr lang="en-US" sz="7000" dirty="0" smtClean="0">
                <a:solidFill>
                  <a:schemeClr val="tx1"/>
                </a:solidFill>
              </a:rPr>
              <a:t>Always an Issue”</a:t>
            </a:r>
            <a:endParaRPr lang="en-US" sz="7000" dirty="0">
              <a:solidFill>
                <a:schemeClr val="tx1"/>
              </a:solidFill>
            </a:endParaRPr>
          </a:p>
          <a:p>
            <a:r>
              <a:rPr lang="en-US" dirty="0">
                <a:solidFill>
                  <a:schemeClr val="tx1"/>
                </a:solidFill>
              </a:rPr>
              <a:t> </a:t>
            </a:r>
          </a:p>
          <a:p>
            <a:pPr algn="l"/>
            <a:r>
              <a:rPr lang="en-US" sz="5200" b="1" dirty="0" smtClean="0">
                <a:solidFill>
                  <a:schemeClr val="tx1"/>
                </a:solidFill>
              </a:rPr>
              <a:t>School discipline has always been an issue.  Some people think it’s fine like it is, some say it needs to be improved, and others say it needs to be more fair when it comes to certain actions.</a:t>
            </a:r>
          </a:p>
          <a:p>
            <a:pPr algn="l"/>
            <a:endParaRPr lang="en-US" sz="5200" b="1" dirty="0" smtClean="0">
              <a:solidFill>
                <a:schemeClr val="tx1"/>
              </a:solidFill>
            </a:endParaRPr>
          </a:p>
          <a:p>
            <a:pPr algn="l"/>
            <a:r>
              <a:rPr lang="en-US" sz="5200" b="1" dirty="0" smtClean="0">
                <a:solidFill>
                  <a:schemeClr val="tx1"/>
                </a:solidFill>
              </a:rPr>
              <a:t>Some </a:t>
            </a:r>
            <a:r>
              <a:rPr lang="en-US" sz="5200" b="1" dirty="0">
                <a:solidFill>
                  <a:schemeClr val="tx1"/>
                </a:solidFill>
              </a:rPr>
              <a:t>actions I agree need harsh punishment, however that’s not always the case.  Sometimes students mess up and do little things and yet get punished in severe ways.  Some little actions like being tardy, not getting work done, or sleeping during class can cause a quite interesting punishment.  I understand threats, weapons, or drugs that might need a good disciplinary action.  Another issue is disruption.  One thing I know is the bigger the class the bigger chance of a disruption.  If they had smaller classes there would be less chance of a disruption.</a:t>
            </a:r>
          </a:p>
          <a:p>
            <a:pPr algn="l"/>
            <a:endParaRPr lang="en-US" sz="5200" b="1" dirty="0" smtClean="0">
              <a:solidFill>
                <a:schemeClr val="tx1"/>
              </a:solidFill>
            </a:endParaRPr>
          </a:p>
          <a:p>
            <a:pPr algn="l"/>
            <a:r>
              <a:rPr lang="en-US" sz="5200" b="1" dirty="0" smtClean="0">
                <a:solidFill>
                  <a:schemeClr val="tx1"/>
                </a:solidFill>
              </a:rPr>
              <a:t>Different </a:t>
            </a:r>
            <a:r>
              <a:rPr lang="en-US" sz="5200" b="1" dirty="0">
                <a:solidFill>
                  <a:schemeClr val="tx1"/>
                </a:solidFill>
              </a:rPr>
              <a:t>punishment depends on who the teacher or principal is.  They could simply send the person out of the room, give a writing assignment, or send them to a principal.  However they could suspend for several days, send to I.S.S. or in school suspension or something harsher.  However the president of the Syracuse Teacher Association Kevin Ahern doesn’t even agree that suspension is the best way.  Due to the fact the kid is away from the classroom and away from learning what they need too.  Russell </a:t>
            </a:r>
            <a:r>
              <a:rPr lang="en-US" sz="5200" b="1" dirty="0" err="1">
                <a:solidFill>
                  <a:schemeClr val="tx1"/>
                </a:solidFill>
              </a:rPr>
              <a:t>Skiba</a:t>
            </a:r>
            <a:r>
              <a:rPr lang="en-US" sz="5200" b="1" dirty="0">
                <a:solidFill>
                  <a:schemeClr val="tx1"/>
                </a:solidFill>
              </a:rPr>
              <a:t>, a school psychology professor even stated “We are not taking these tools out of the toolbox, these should be tools of last resort.”</a:t>
            </a:r>
          </a:p>
          <a:p>
            <a:pPr algn="l"/>
            <a:endParaRPr lang="en-US" sz="5200" b="1" dirty="0" smtClean="0">
              <a:solidFill>
                <a:schemeClr val="tx1"/>
              </a:solidFill>
            </a:endParaRPr>
          </a:p>
          <a:p>
            <a:pPr algn="l"/>
            <a:r>
              <a:rPr lang="en-US" sz="5200" b="1" dirty="0" smtClean="0">
                <a:solidFill>
                  <a:schemeClr val="tx1"/>
                </a:solidFill>
              </a:rPr>
              <a:t>The </a:t>
            </a:r>
            <a:r>
              <a:rPr lang="en-US" sz="5200" b="1" dirty="0">
                <a:solidFill>
                  <a:schemeClr val="tx1"/>
                </a:solidFill>
              </a:rPr>
              <a:t>three guidelines that we were given make a lot of [sense] and I think should always be enforced.  The first principle is that schools try to take steps to help build, make, and keep a positive climate.  Due to the fact some students may have a rough home climate or even suffer some sort of trauma.  I think this is something that definitely teachers need to play a part in.  As Frederick Douglass once said “it is easier to build strong children than repair a broken man.  Everyone goes through each obstacle of life differently.</a:t>
            </a:r>
          </a:p>
          <a:p>
            <a:pPr algn="l"/>
            <a:endParaRPr lang="en-US" sz="5200" b="1" dirty="0" smtClean="0">
              <a:solidFill>
                <a:schemeClr val="tx1"/>
              </a:solidFill>
            </a:endParaRPr>
          </a:p>
          <a:p>
            <a:pPr algn="l"/>
            <a:r>
              <a:rPr lang="en-US" sz="5200" b="1" dirty="0" smtClean="0">
                <a:solidFill>
                  <a:schemeClr val="tx1"/>
                </a:solidFill>
              </a:rPr>
              <a:t>The </a:t>
            </a:r>
            <a:r>
              <a:rPr lang="en-US" sz="5200" b="1" dirty="0">
                <a:solidFill>
                  <a:schemeClr val="tx1"/>
                </a:solidFill>
              </a:rPr>
              <a:t>second principle school should make sure that they know what their expectations are. So they can make sure each student or staff member understands them.</a:t>
            </a:r>
          </a:p>
          <a:p>
            <a:pPr algn="l"/>
            <a:endParaRPr lang="en-US" sz="5200" b="1" dirty="0" smtClean="0">
              <a:solidFill>
                <a:schemeClr val="tx1"/>
              </a:solidFill>
            </a:endParaRPr>
          </a:p>
          <a:p>
            <a:pPr algn="l"/>
            <a:r>
              <a:rPr lang="en-US" sz="5200" b="1" dirty="0" smtClean="0">
                <a:solidFill>
                  <a:schemeClr val="tx1"/>
                </a:solidFill>
              </a:rPr>
              <a:t>The </a:t>
            </a:r>
            <a:r>
              <a:rPr lang="en-US" sz="5200" b="1" dirty="0">
                <a:solidFill>
                  <a:schemeClr val="tx1"/>
                </a:solidFill>
              </a:rPr>
              <a:t>third and final principle is that staff, leaders, and workers in general understand every student is different.  That they should try to ensure everyone is treated equally and fair and continue that through their years of teaching.</a:t>
            </a:r>
          </a:p>
          <a:p>
            <a:pPr algn="l"/>
            <a:endParaRPr lang="en-US" sz="5200" b="1" dirty="0" smtClean="0">
              <a:solidFill>
                <a:schemeClr val="tx1"/>
              </a:solidFill>
            </a:endParaRPr>
          </a:p>
          <a:p>
            <a:pPr algn="l"/>
            <a:r>
              <a:rPr lang="en-US" sz="5200" b="1" dirty="0" smtClean="0">
                <a:solidFill>
                  <a:schemeClr val="tx1"/>
                </a:solidFill>
              </a:rPr>
              <a:t>In </a:t>
            </a:r>
            <a:r>
              <a:rPr lang="en-US" sz="5200" b="1" dirty="0">
                <a:solidFill>
                  <a:schemeClr val="tx1"/>
                </a:solidFill>
              </a:rPr>
              <a:t>closing I say principals, staff, or anyone working at a school should make sure everything is equal.  That they take the right measurements of discipline.  Base the decision off of behavior, harm, and overall issue and not based on race, boy or girl, like or dislike of an individual</a:t>
            </a:r>
            <a:r>
              <a:rPr lang="en-US" sz="3000" b="1" dirty="0" smtClean="0">
                <a:solidFill>
                  <a:schemeClr val="tx1"/>
                </a:solidFill>
              </a:rPr>
              <a:t>.</a:t>
            </a:r>
            <a:endParaRPr lang="en-US" sz="3000" b="1" dirty="0">
              <a:solidFill>
                <a:schemeClr val="tx1"/>
              </a:solidFill>
            </a:endParaRPr>
          </a:p>
        </p:txBody>
      </p:sp>
    </p:spTree>
    <p:extLst>
      <p:ext uri="{BB962C8B-B14F-4D97-AF65-F5344CB8AC3E}">
        <p14:creationId xmlns:p14="http://schemas.microsoft.com/office/powerpoint/2010/main" val="804699990"/>
      </p:ext>
    </p:extLst>
  </p:cSld>
  <p:clrMapOvr>
    <a:masterClrMapping/>
  </p:clrMapOvr>
  <p:transition spd="slow">
    <p:push dir="u"/>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How did this writer do?</a:t>
            </a:r>
            <a:endParaRPr lang="en-US" dirty="0"/>
          </a:p>
        </p:txBody>
      </p:sp>
      <p:sp>
        <p:nvSpPr>
          <p:cNvPr id="3" name="Rectangle 2"/>
          <p:cNvSpPr/>
          <p:nvPr/>
        </p:nvSpPr>
        <p:spPr>
          <a:xfrm>
            <a:off x="304800" y="2286000"/>
            <a:ext cx="8382000" cy="2123658"/>
          </a:xfrm>
          <a:prstGeom prst="rect">
            <a:avLst/>
          </a:prstGeom>
        </p:spPr>
        <p:txBody>
          <a:bodyPr wrap="square">
            <a:spAutoFit/>
          </a:bodyPr>
          <a:lstStyle/>
          <a:p>
            <a:pPr marL="285750" indent="-285750">
              <a:buFont typeface="Wingdings" panose="05000000000000000000" pitchFamily="2" charset="2"/>
              <a:buChar char="q"/>
            </a:pPr>
            <a:r>
              <a:rPr lang="en-US" sz="2400" dirty="0" smtClean="0"/>
              <a:t>Uses material from the readings to support the claim</a:t>
            </a:r>
          </a:p>
          <a:p>
            <a:pPr marL="285750" indent="-285750">
              <a:buFont typeface="Wingdings" panose="05000000000000000000" pitchFamily="2" charset="2"/>
              <a:buChar char="q"/>
            </a:pPr>
            <a:r>
              <a:rPr lang="en-US" sz="2400" dirty="0" smtClean="0"/>
              <a:t>Identifies the source of the material</a:t>
            </a:r>
          </a:p>
          <a:p>
            <a:pPr marL="285750" indent="-285750">
              <a:buFont typeface="Wingdings" panose="05000000000000000000" pitchFamily="2" charset="2"/>
              <a:buChar char="q"/>
            </a:pPr>
            <a:r>
              <a:rPr lang="en-US" sz="2400" dirty="0" smtClean="0"/>
              <a:t>Discusses the evidence.  Explains in detail how the evidence supports the claim</a:t>
            </a:r>
          </a:p>
          <a:p>
            <a:pPr marL="285750" indent="-285750">
              <a:buFont typeface="Wingdings" panose="05000000000000000000" pitchFamily="2" charset="2"/>
              <a:buChar char="q"/>
            </a:pPr>
            <a:endParaRPr lang="en-US" dirty="0" smtClean="0"/>
          </a:p>
          <a:p>
            <a:endParaRPr lang="en-US" dirty="0"/>
          </a:p>
        </p:txBody>
      </p:sp>
      <p:sp>
        <p:nvSpPr>
          <p:cNvPr id="5" name="TextBox 4"/>
          <p:cNvSpPr txBox="1"/>
          <p:nvPr/>
        </p:nvSpPr>
        <p:spPr>
          <a:xfrm>
            <a:off x="3048000" y="4343400"/>
            <a:ext cx="5486400" cy="1600438"/>
          </a:xfrm>
          <a:prstGeom prst="rect">
            <a:avLst/>
          </a:prstGeom>
          <a:noFill/>
        </p:spPr>
        <p:txBody>
          <a:bodyPr wrap="square" rtlCol="0">
            <a:spAutoFit/>
          </a:bodyPr>
          <a:lstStyle/>
          <a:p>
            <a:r>
              <a:rPr lang="en-US" sz="4000" dirty="0" smtClean="0"/>
              <a:t>Uses Sources, but Discussion is </a:t>
            </a:r>
            <a:r>
              <a:rPr lang="en-US" sz="4000" i="1" dirty="0" smtClean="0"/>
              <a:t>Limited</a:t>
            </a:r>
            <a:r>
              <a:rPr lang="en-US" sz="4000" dirty="0" smtClean="0"/>
              <a:t> </a:t>
            </a:r>
          </a:p>
          <a:p>
            <a:endParaRPr lang="en-US" dirty="0"/>
          </a:p>
        </p:txBody>
      </p:sp>
    </p:spTree>
    <p:extLst>
      <p:ext uri="{BB962C8B-B14F-4D97-AF65-F5344CB8AC3E}">
        <p14:creationId xmlns:p14="http://schemas.microsoft.com/office/powerpoint/2010/main" val="295662357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Student Planner</a:t>
            </a:r>
            <a:endParaRPr lang="en-US" dirty="0"/>
          </a:p>
        </p:txBody>
      </p:sp>
      <p:sp>
        <p:nvSpPr>
          <p:cNvPr id="3" name="Rectangle 2"/>
          <p:cNvSpPr/>
          <p:nvPr/>
        </p:nvSpPr>
        <p:spPr>
          <a:xfrm>
            <a:off x="381000" y="1371600"/>
            <a:ext cx="8382000" cy="1754326"/>
          </a:xfrm>
          <a:prstGeom prst="rect">
            <a:avLst/>
          </a:prstGeom>
        </p:spPr>
        <p:txBody>
          <a:bodyPr wrap="square">
            <a:spAutoFit/>
          </a:bodyPr>
          <a:lstStyle/>
          <a:p>
            <a:r>
              <a:rPr lang="en-US" dirty="0" smtClean="0"/>
              <a:t>Use the Student Planner (Evidence, Connection, Outcome) as you read this writer’s draft.  </a:t>
            </a:r>
          </a:p>
          <a:p>
            <a:pPr marL="285750" indent="-285750">
              <a:buFont typeface="Arial" panose="020B0604020202020204" pitchFamily="34" charset="0"/>
              <a:buChar char="•"/>
            </a:pPr>
            <a:r>
              <a:rPr lang="en-US" dirty="0" smtClean="0"/>
              <a:t>What is the claim the student is making?  (It may be in the last paragraph.)  </a:t>
            </a:r>
          </a:p>
          <a:p>
            <a:pPr marL="285750" indent="-285750">
              <a:buFont typeface="Arial" panose="020B0604020202020204" pitchFamily="34" charset="0"/>
              <a:buChar char="•"/>
            </a:pPr>
            <a:r>
              <a:rPr lang="en-US" dirty="0" smtClean="0"/>
              <a:t>What would be good supporting evidence from the articles?  </a:t>
            </a:r>
          </a:p>
          <a:p>
            <a:pPr marL="285750" indent="-285750">
              <a:buFont typeface="Arial" panose="020B0604020202020204" pitchFamily="34" charset="0"/>
              <a:buChar char="•"/>
            </a:pPr>
            <a:r>
              <a:rPr lang="en-US" dirty="0" smtClean="0"/>
              <a:t>How could the writer connect that evidence to the claim?  </a:t>
            </a:r>
          </a:p>
          <a:p>
            <a:pPr marL="285750" indent="-285750">
              <a:buFont typeface="Arial" panose="020B0604020202020204" pitchFamily="34" charset="0"/>
              <a:buChar char="•"/>
            </a:pPr>
            <a:r>
              <a:rPr lang="en-US" dirty="0" smtClean="0"/>
              <a:t>What would the outcome be if we follow that logic?</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2511445193"/>
              </p:ext>
            </p:extLst>
          </p:nvPr>
        </p:nvGraphicFramePr>
        <p:xfrm>
          <a:off x="1295400" y="3276600"/>
          <a:ext cx="6096000" cy="3200400"/>
        </p:xfrm>
        <a:graphic>
          <a:graphicData uri="http://schemas.openxmlformats.org/drawingml/2006/table">
            <a:tbl>
              <a:tblPr firstRow="1" bandRow="1">
                <a:tableStyleId>{5C22544A-7EE6-4342-B048-85BDC9FD1C3A}</a:tableStyleId>
              </a:tblPr>
              <a:tblGrid>
                <a:gridCol w="2032000"/>
                <a:gridCol w="2032000"/>
                <a:gridCol w="2032000"/>
              </a:tblGrid>
              <a:tr h="370840">
                <a:tc gridSpan="3">
                  <a:txBody>
                    <a:bodyPr/>
                    <a:lstStyle/>
                    <a:p>
                      <a:r>
                        <a:rPr lang="en-US" dirty="0" smtClean="0"/>
                        <a:t>Claim:</a:t>
                      </a:r>
                    </a:p>
                    <a:p>
                      <a:endParaRPr lang="en-US" dirty="0"/>
                    </a:p>
                  </a:txBody>
                  <a:tcPr/>
                </a:tc>
                <a:tc hMerge="1">
                  <a:txBody>
                    <a:bodyPr/>
                    <a:lstStyle/>
                    <a:p>
                      <a:endParaRPr lang="en-US" dirty="0"/>
                    </a:p>
                  </a:txBody>
                  <a:tcPr/>
                </a:tc>
                <a:tc hMerge="1">
                  <a:txBody>
                    <a:bodyPr/>
                    <a:lstStyle/>
                    <a:p>
                      <a:endParaRPr lang="en-US" dirty="0"/>
                    </a:p>
                  </a:txBody>
                  <a:tcPr/>
                </a:tc>
              </a:tr>
              <a:tr h="370840">
                <a:tc>
                  <a:txBody>
                    <a:bodyPr/>
                    <a:lstStyle/>
                    <a:p>
                      <a:r>
                        <a:rPr lang="en-US" dirty="0" smtClean="0"/>
                        <a:t>EVIDENCE</a:t>
                      </a:r>
                      <a:endParaRPr lang="en-US" dirty="0"/>
                    </a:p>
                  </a:txBody>
                  <a:tcPr/>
                </a:tc>
                <a:tc>
                  <a:txBody>
                    <a:bodyPr/>
                    <a:lstStyle/>
                    <a:p>
                      <a:r>
                        <a:rPr lang="en-US" dirty="0" smtClean="0"/>
                        <a:t>CONNECTION TO CLAIM</a:t>
                      </a:r>
                      <a:endParaRPr lang="en-US" dirty="0"/>
                    </a:p>
                  </a:txBody>
                  <a:tcPr/>
                </a:tc>
                <a:tc>
                  <a:txBody>
                    <a:bodyPr/>
                    <a:lstStyle/>
                    <a:p>
                      <a:r>
                        <a:rPr lang="en-US" dirty="0" smtClean="0"/>
                        <a:t>OUTCOME</a:t>
                      </a:r>
                      <a:endParaRPr lang="en-US" dirty="0"/>
                    </a:p>
                  </a:txBody>
                  <a:tcPr/>
                </a:tc>
              </a:tr>
              <a:tr h="370840">
                <a:tc>
                  <a:txBody>
                    <a:bodyPr/>
                    <a:lstStyle/>
                    <a:p>
                      <a:endParaRPr lang="en-US" dirty="0" smtClean="0"/>
                    </a:p>
                    <a:p>
                      <a:endParaRPr lang="en-US" dirty="0"/>
                    </a:p>
                  </a:txBody>
                  <a:tcPr/>
                </a:tc>
                <a:tc>
                  <a:txBody>
                    <a:bodyPr/>
                    <a:lstStyle/>
                    <a:p>
                      <a:endParaRPr lang="en-US"/>
                    </a:p>
                  </a:txBody>
                  <a:tcPr/>
                </a:tc>
                <a:tc>
                  <a:txBody>
                    <a:bodyPr/>
                    <a:lstStyle/>
                    <a:p>
                      <a:endParaRPr lang="en-US"/>
                    </a:p>
                  </a:txBody>
                  <a:tcPr/>
                </a:tc>
              </a:tr>
              <a:tr h="370840">
                <a:tc>
                  <a:txBody>
                    <a:bodyPr/>
                    <a:lstStyle/>
                    <a:p>
                      <a:endParaRPr lang="en-US" dirty="0" smtClean="0"/>
                    </a:p>
                    <a:p>
                      <a:endParaRPr lang="en-US" dirty="0"/>
                    </a:p>
                  </a:txBody>
                  <a:tcPr/>
                </a:tc>
                <a:tc>
                  <a:txBody>
                    <a:bodyPr/>
                    <a:lstStyle/>
                    <a:p>
                      <a:endParaRPr lang="en-US"/>
                    </a:p>
                  </a:txBody>
                  <a:tcPr/>
                </a:tc>
                <a:tc>
                  <a:txBody>
                    <a:bodyPr/>
                    <a:lstStyle/>
                    <a:p>
                      <a:endParaRPr lang="en-US"/>
                    </a:p>
                  </a:txBody>
                  <a:tcPr/>
                </a:tc>
              </a:tr>
              <a:tr h="370840">
                <a:tc>
                  <a:txBody>
                    <a:bodyPr/>
                    <a:lstStyle/>
                    <a:p>
                      <a:endParaRPr lang="en-US" dirty="0" smtClean="0"/>
                    </a:p>
                    <a:p>
                      <a:endParaRPr lang="en-US" dirty="0"/>
                    </a:p>
                  </a:txBody>
                  <a:tcPr/>
                </a:tc>
                <a:tc>
                  <a:txBody>
                    <a:bodyPr/>
                    <a:lstStyle/>
                    <a:p>
                      <a:endParaRPr lang="en-US"/>
                    </a:p>
                  </a:txBody>
                  <a:tcPr/>
                </a:tc>
                <a:tc>
                  <a:txBody>
                    <a:bodyPr/>
                    <a:lstStyle/>
                    <a:p>
                      <a:endParaRPr lang="en-US" dirty="0"/>
                    </a:p>
                  </a:txBody>
                  <a:tcPr/>
                </a:tc>
              </a:tr>
            </a:tbl>
          </a:graphicData>
        </a:graphic>
      </p:graphicFrame>
    </p:spTree>
    <p:extLst>
      <p:ext uri="{BB962C8B-B14F-4D97-AF65-F5344CB8AC3E}">
        <p14:creationId xmlns:p14="http://schemas.microsoft.com/office/powerpoint/2010/main" val="541830666"/>
      </p:ext>
    </p:extLst>
  </p:cSld>
  <p:clrMapOvr>
    <a:masterClrMapping/>
  </p:clrMapOvr>
  <p:transition spd="slow">
    <p:push dir="u"/>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71168" y="1295400"/>
            <a:ext cx="8763000" cy="304800"/>
          </a:xfrm>
        </p:spPr>
        <p:txBody>
          <a:bodyPr>
            <a:normAutofit fontScale="90000"/>
          </a:bodyPr>
          <a:lstStyle/>
          <a:p>
            <a:r>
              <a:rPr lang="en-US" dirty="0" smtClean="0"/>
              <a:t>“Always an Issue”:  How did we do?</a:t>
            </a:r>
            <a:br>
              <a:rPr lang="en-US" dirty="0" smtClean="0"/>
            </a:br>
            <a:r>
              <a:rPr lang="en-US" dirty="0"/>
              <a:t/>
            </a:r>
            <a:br>
              <a:rPr lang="en-US" dirty="0"/>
            </a:br>
            <a:r>
              <a:rPr lang="en-US" sz="4000" dirty="0" smtClean="0"/>
              <a:t/>
            </a:r>
            <a:br>
              <a:rPr lang="en-US" sz="4000" dirty="0" smtClean="0"/>
            </a:br>
            <a:r>
              <a:rPr lang="en-US" sz="4000" dirty="0" smtClean="0"/>
              <a:t/>
            </a:r>
            <a:br>
              <a:rPr lang="en-US" sz="4000" dirty="0" smtClean="0"/>
            </a:br>
            <a:r>
              <a:rPr lang="en-US" sz="4000" dirty="0" smtClean="0"/>
              <a:t>Sharing our ideas for improving the piece.</a:t>
            </a:r>
            <a:endParaRPr lang="en-US" sz="4000" dirty="0"/>
          </a:p>
        </p:txBody>
      </p:sp>
      <p:sp>
        <p:nvSpPr>
          <p:cNvPr id="5" name="Subtitle 4"/>
          <p:cNvSpPr>
            <a:spLocks noGrp="1"/>
          </p:cNvSpPr>
          <p:nvPr>
            <p:ph type="subTitle" idx="1"/>
          </p:nvPr>
        </p:nvSpPr>
        <p:spPr>
          <a:xfrm>
            <a:off x="457200" y="1981200"/>
            <a:ext cx="8458200" cy="4495800"/>
          </a:xfrm>
        </p:spPr>
        <p:txBody>
          <a:bodyPr>
            <a:normAutofit/>
          </a:bodyPr>
          <a:lstStyle/>
          <a:p>
            <a:pPr marL="457200" indent="-457200" algn="l">
              <a:buFont typeface="Arial" panose="020B0604020202020204" pitchFamily="34" charset="0"/>
              <a:buChar char="•"/>
            </a:pPr>
            <a:endParaRPr lang="en-US" dirty="0" smtClean="0">
              <a:solidFill>
                <a:schemeClr val="tx1"/>
              </a:solidFill>
            </a:endParaRPr>
          </a:p>
          <a:p>
            <a:pPr marL="457200" indent="-457200" algn="l">
              <a:buFont typeface="Arial" panose="020B0604020202020204" pitchFamily="34" charset="0"/>
              <a:buChar char="•"/>
            </a:pPr>
            <a:endParaRPr lang="en-US" dirty="0">
              <a:solidFill>
                <a:schemeClr val="tx1"/>
              </a:solidFill>
            </a:endParaRPr>
          </a:p>
        </p:txBody>
      </p:sp>
    </p:spTree>
    <p:extLst>
      <p:ext uri="{BB962C8B-B14F-4D97-AF65-F5344CB8AC3E}">
        <p14:creationId xmlns:p14="http://schemas.microsoft.com/office/powerpoint/2010/main" val="3026501210"/>
      </p:ext>
    </p:extLst>
  </p:cSld>
  <p:clrMapOvr>
    <a:masterClrMapping/>
  </p:clrMapOvr>
  <p:transition spd="slow">
    <p:push dir="u"/>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457200"/>
            <a:ext cx="8763000" cy="1676400"/>
          </a:xfrm>
        </p:spPr>
        <p:txBody>
          <a:bodyPr>
            <a:normAutofit fontScale="90000"/>
          </a:bodyPr>
          <a:lstStyle/>
          <a:p>
            <a:r>
              <a:rPr lang="en-US" dirty="0" smtClean="0"/>
              <a:t>Keeping the Claim at the Forefront</a:t>
            </a:r>
            <a:br>
              <a:rPr lang="en-US" dirty="0" smtClean="0"/>
            </a:br>
            <a:r>
              <a:rPr lang="en-US" dirty="0"/>
              <a:t/>
            </a:r>
            <a:br>
              <a:rPr lang="en-US" dirty="0"/>
            </a:br>
            <a:r>
              <a:rPr lang="en-US" sz="3600" i="1" dirty="0" smtClean="0"/>
              <a:t>Student Sample 4, “We Need to Be Fair”</a:t>
            </a:r>
            <a:endParaRPr lang="en-US" sz="3600" i="1" dirty="0"/>
          </a:p>
        </p:txBody>
      </p:sp>
      <p:sp>
        <p:nvSpPr>
          <p:cNvPr id="5" name="Subtitle 4"/>
          <p:cNvSpPr>
            <a:spLocks noGrp="1"/>
          </p:cNvSpPr>
          <p:nvPr>
            <p:ph type="subTitle" idx="1"/>
          </p:nvPr>
        </p:nvSpPr>
        <p:spPr>
          <a:xfrm>
            <a:off x="457200" y="2514600"/>
            <a:ext cx="8458200" cy="3962400"/>
          </a:xfrm>
        </p:spPr>
        <p:txBody>
          <a:bodyPr>
            <a:normAutofit lnSpcReduction="10000"/>
          </a:bodyPr>
          <a:lstStyle/>
          <a:p>
            <a:pPr algn="l"/>
            <a:r>
              <a:rPr lang="en-US" dirty="0" smtClean="0">
                <a:solidFill>
                  <a:schemeClr val="tx1"/>
                </a:solidFill>
              </a:rPr>
              <a:t>This </a:t>
            </a:r>
            <a:r>
              <a:rPr lang="en-US" dirty="0">
                <a:solidFill>
                  <a:schemeClr val="tx1"/>
                </a:solidFill>
              </a:rPr>
              <a:t>student understands how important it is to tie the evidence to the claim.  </a:t>
            </a:r>
            <a:endParaRPr lang="en-US" dirty="0" smtClean="0">
              <a:solidFill>
                <a:schemeClr val="tx1"/>
              </a:solidFill>
            </a:endParaRPr>
          </a:p>
          <a:p>
            <a:pPr algn="l"/>
            <a:endParaRPr lang="en-US" dirty="0">
              <a:solidFill>
                <a:schemeClr val="tx1"/>
              </a:solidFill>
            </a:endParaRPr>
          </a:p>
          <a:p>
            <a:pPr algn="l"/>
            <a:r>
              <a:rPr lang="en-US" dirty="0" smtClean="0">
                <a:solidFill>
                  <a:schemeClr val="tx1"/>
                </a:solidFill>
              </a:rPr>
              <a:t>What </a:t>
            </a:r>
            <a:r>
              <a:rPr lang="en-US" dirty="0">
                <a:solidFill>
                  <a:schemeClr val="tx1"/>
                </a:solidFill>
              </a:rPr>
              <a:t>will make this piece even stronger is a continued focus on the idea of fairness.  </a:t>
            </a:r>
            <a:r>
              <a:rPr lang="en-US" dirty="0" smtClean="0">
                <a:solidFill>
                  <a:srgbClr val="FF0000"/>
                </a:solidFill>
              </a:rPr>
              <a:t>We need to see the thread of fairness woven throughout the piece. </a:t>
            </a:r>
            <a:r>
              <a:rPr lang="en-US" dirty="0" smtClean="0">
                <a:solidFill>
                  <a:schemeClr val="tx1"/>
                </a:solidFill>
              </a:rPr>
              <a:t> What does this look like?  See the example on the next slide.</a:t>
            </a:r>
            <a:endParaRPr lang="en-US" dirty="0">
              <a:solidFill>
                <a:schemeClr val="tx1"/>
              </a:solidFill>
            </a:endParaRPr>
          </a:p>
        </p:txBody>
      </p:sp>
    </p:spTree>
    <p:extLst>
      <p:ext uri="{BB962C8B-B14F-4D97-AF65-F5344CB8AC3E}">
        <p14:creationId xmlns:p14="http://schemas.microsoft.com/office/powerpoint/2010/main" val="856575401"/>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828800"/>
            <a:ext cx="8024812" cy="860425"/>
          </a:xfrm>
        </p:spPr>
        <p:txBody>
          <a:bodyPr>
            <a:normAutofit fontScale="90000"/>
          </a:bodyPr>
          <a:lstStyle/>
          <a:p>
            <a:pPr algn="l"/>
            <a:r>
              <a:rPr lang="en-US" b="1" dirty="0" smtClean="0"/>
              <a:t>Bell Ringers</a:t>
            </a:r>
            <a:br>
              <a:rPr lang="en-US" b="1" dirty="0" smtClean="0"/>
            </a:br>
            <a:r>
              <a:rPr lang="en-US" b="1" dirty="0"/>
              <a:t/>
            </a:r>
            <a:br>
              <a:rPr lang="en-US" b="1" dirty="0"/>
            </a:br>
            <a:r>
              <a:rPr lang="en-US" b="1" dirty="0" smtClean="0"/>
              <a:t/>
            </a:r>
            <a:br>
              <a:rPr lang="en-US" b="1" dirty="0" smtClean="0"/>
            </a:br>
            <a:r>
              <a:rPr lang="en-US" b="1" dirty="0" smtClean="0"/>
              <a:t> </a:t>
            </a:r>
            <a:r>
              <a:rPr lang="en-US" sz="2000" b="1" dirty="0" smtClean="0"/>
              <a:t> </a:t>
            </a:r>
            <a:r>
              <a:rPr lang="en-US" sz="1200" b="1" dirty="0" smtClean="0"/>
              <a:t/>
            </a:r>
            <a:br>
              <a:rPr lang="en-US" sz="1200" b="1" dirty="0" smtClean="0"/>
            </a:br>
            <a:r>
              <a:rPr lang="en-US" sz="1800" dirty="0"/>
              <a:t/>
            </a:r>
            <a:br>
              <a:rPr lang="en-US" sz="1800" dirty="0"/>
            </a:br>
            <a:r>
              <a:rPr lang="en-US" sz="1800" dirty="0" smtClean="0"/>
              <a:t/>
            </a:r>
            <a:br>
              <a:rPr lang="en-US" sz="1800" dirty="0" smtClean="0"/>
            </a:br>
            <a:r>
              <a:rPr lang="en-US" sz="1800" dirty="0" smtClean="0"/>
              <a:t/>
            </a:r>
            <a:br>
              <a:rPr lang="en-US" sz="1800" dirty="0" smtClean="0"/>
            </a:br>
            <a:r>
              <a:rPr lang="en-US" sz="3100" dirty="0" smtClean="0"/>
              <a:t/>
            </a:r>
            <a:br>
              <a:rPr lang="en-US" sz="3100" dirty="0" smtClean="0"/>
            </a:br>
            <a:r>
              <a:rPr lang="en-US" sz="3100" dirty="0"/>
              <a:t>	</a:t>
            </a:r>
          </a:p>
        </p:txBody>
      </p:sp>
      <p:graphicFrame>
        <p:nvGraphicFramePr>
          <p:cNvPr id="6" name="Table 5"/>
          <p:cNvGraphicFramePr>
            <a:graphicFrameLocks noGrp="1"/>
          </p:cNvGraphicFramePr>
          <p:nvPr>
            <p:extLst>
              <p:ext uri="{D42A27DB-BD31-4B8C-83A1-F6EECF244321}">
                <p14:modId xmlns:p14="http://schemas.microsoft.com/office/powerpoint/2010/main" val="1681790071"/>
              </p:ext>
            </p:extLst>
          </p:nvPr>
        </p:nvGraphicFramePr>
        <p:xfrm>
          <a:off x="685800" y="838200"/>
          <a:ext cx="6057900" cy="405130"/>
        </p:xfrm>
        <a:graphic>
          <a:graphicData uri="http://schemas.openxmlformats.org/drawingml/2006/table">
            <a:tbl>
              <a:tblPr firstRow="1" firstCol="1" bandRow="1">
                <a:tableStyleId>{5C22544A-7EE6-4342-B048-85BDC9FD1C3A}</a:tableStyleId>
              </a:tblPr>
              <a:tblGrid>
                <a:gridCol w="6057900"/>
              </a:tblGrid>
              <a:tr h="405130">
                <a:tc>
                  <a:txBody>
                    <a:bodyPr/>
                    <a:lstStyle/>
                    <a:p>
                      <a:pPr marL="0" marR="0">
                        <a:spcBef>
                          <a:spcPts val="0"/>
                        </a:spcBef>
                        <a:spcAft>
                          <a:spcPts val="0"/>
                        </a:spcAft>
                      </a:pPr>
                      <a:r>
                        <a:rPr lang="en-US" sz="2400" dirty="0">
                          <a:effectLst/>
                        </a:rPr>
                        <a:t>Discipline and Learning                 </a:t>
                      </a:r>
                      <a:r>
                        <a:rPr lang="en-US" sz="1600" dirty="0">
                          <a:effectLst/>
                        </a:rPr>
                        <a:t> </a:t>
                      </a:r>
                      <a:endParaRPr lang="en-US" sz="1000" dirty="0">
                        <a:effectLst/>
                        <a:latin typeface="Times New Roman"/>
                        <a:ea typeface="Times New Roman"/>
                      </a:endParaRPr>
                    </a:p>
                  </a:txBody>
                  <a:tcPr marL="68580" marR="68580" marT="0" marB="0"/>
                </a:tc>
              </a:tr>
            </a:tbl>
          </a:graphicData>
        </a:graphic>
      </p:graphicFrame>
      <p:pic>
        <p:nvPicPr>
          <p:cNvPr id="2063" name="Picture 1" descr="A group of muliethnic university students, friends smiling expressing happiness - stock phot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15200" y="152400"/>
            <a:ext cx="1421855" cy="1003300"/>
          </a:xfrm>
          <a:prstGeom prst="rect">
            <a:avLst/>
          </a:prstGeom>
          <a:noFill/>
          <a:extLst>
            <a:ext uri="{909E8E84-426E-40DD-AFC4-6F175D3DCCD1}">
              <a14:hiddenFill xmlns:a14="http://schemas.microsoft.com/office/drawing/2010/main">
                <a:solidFill>
                  <a:srgbClr val="FFFFFF"/>
                </a:solidFill>
              </a14:hiddenFill>
            </a:ext>
          </a:extLst>
        </p:spPr>
      </p:pic>
      <p:sp>
        <p:nvSpPr>
          <p:cNvPr id="23" name="Rectangle 18"/>
          <p:cNvSpPr>
            <a:spLocks noChangeArrowheads="1"/>
          </p:cNvSpPr>
          <p:nvPr/>
        </p:nvSpPr>
        <p:spPr bwMode="auto">
          <a:xfrm>
            <a:off x="4800600" y="228600"/>
            <a:ext cx="2346202" cy="738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smtClean="0">
                <a:ln>
                  <a:noFill/>
                </a:ln>
                <a:solidFill>
                  <a:schemeClr val="tx1"/>
                </a:solidFill>
                <a:effectLst/>
                <a:latin typeface="Arial" pitchFamily="34" charset="0"/>
                <a:ea typeface="Arial" pitchFamily="34" charset="0"/>
                <a:cs typeface="Arial" pitchFamily="34" charset="0"/>
              </a:rPr>
              <a:t>College-Ready Writers Program</a:t>
            </a:r>
            <a:endParaRPr kumimoji="0" lang="en-US" altLang="en-US" sz="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smtClean="0">
                <a:ln>
                  <a:noFill/>
                </a:ln>
                <a:solidFill>
                  <a:schemeClr val="tx1"/>
                </a:solidFill>
                <a:effectLst/>
                <a:latin typeface="Arial" pitchFamily="34" charset="0"/>
                <a:ea typeface="Arial" pitchFamily="34" charset="0"/>
                <a:cs typeface="Arial" pitchFamily="34" charset="0"/>
              </a:rPr>
              <a:t>Writing Task</a:t>
            </a:r>
            <a:endParaRPr kumimoji="0" lang="en-US" altLang="en-US" sz="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TextBox 2"/>
          <p:cNvSpPr txBox="1"/>
          <p:nvPr/>
        </p:nvSpPr>
        <p:spPr>
          <a:xfrm>
            <a:off x="663677" y="1752600"/>
            <a:ext cx="8534400" cy="2677656"/>
          </a:xfrm>
          <a:prstGeom prst="rect">
            <a:avLst/>
          </a:prstGeom>
          <a:noFill/>
        </p:spPr>
        <p:txBody>
          <a:bodyPr wrap="square" rtlCol="0">
            <a:spAutoFit/>
          </a:bodyPr>
          <a:lstStyle/>
          <a:p>
            <a:r>
              <a:rPr lang="en-US" sz="2400" dirty="0"/>
              <a:t>1.  Claims </a:t>
            </a:r>
            <a:br>
              <a:rPr lang="en-US" sz="2400" dirty="0"/>
            </a:br>
            <a:r>
              <a:rPr lang="en-US" sz="2400" dirty="0"/>
              <a:t>	--What claim would you make? (slides 5 and 6)</a:t>
            </a:r>
            <a:br>
              <a:rPr lang="en-US" sz="2400" dirty="0"/>
            </a:br>
            <a:r>
              <a:rPr lang="en-US" sz="2400" dirty="0"/>
              <a:t>	--Claims under construction (slides 7 and 8)</a:t>
            </a:r>
            <a:br>
              <a:rPr lang="en-US" sz="2400" dirty="0"/>
            </a:br>
            <a:r>
              <a:rPr lang="en-US" sz="2400" dirty="0"/>
              <a:t>	--Claim Critique (slides 15 and 16)</a:t>
            </a:r>
            <a:br>
              <a:rPr lang="en-US" sz="2400" dirty="0"/>
            </a:br>
            <a:r>
              <a:rPr lang="en-US" sz="2400" dirty="0"/>
              <a:t>2.  Tying Evidence to Claim (slides 9-14, one slide per day)</a:t>
            </a:r>
            <a:br>
              <a:rPr lang="en-US" sz="2400" dirty="0"/>
            </a:br>
            <a:r>
              <a:rPr lang="en-US" sz="2400" dirty="0"/>
              <a:t>3.  </a:t>
            </a:r>
            <a:r>
              <a:rPr lang="en-US" sz="2400" dirty="0" smtClean="0"/>
              <a:t>Citation (slides 17-19, one slide per day)</a:t>
            </a:r>
            <a:r>
              <a:rPr lang="en-US" sz="2400" dirty="0"/>
              <a:t/>
            </a:r>
            <a:br>
              <a:rPr lang="en-US" sz="2400" dirty="0"/>
            </a:br>
            <a:r>
              <a:rPr lang="en-US" sz="2400" dirty="0"/>
              <a:t>	--</a:t>
            </a:r>
          </a:p>
        </p:txBody>
      </p:sp>
    </p:spTree>
    <p:extLst>
      <p:ext uri="{BB962C8B-B14F-4D97-AF65-F5344CB8AC3E}">
        <p14:creationId xmlns:p14="http://schemas.microsoft.com/office/powerpoint/2010/main" val="1273779148"/>
      </p:ext>
    </p:extLst>
  </p:cSld>
  <p:clrMapOvr>
    <a:masterClrMapping/>
  </p:clrMapOvr>
  <p:transition spd="slow">
    <p:push dir="u"/>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152400"/>
            <a:ext cx="8763000" cy="1142999"/>
          </a:xfrm>
        </p:spPr>
        <p:txBody>
          <a:bodyPr>
            <a:normAutofit fontScale="90000"/>
          </a:bodyPr>
          <a:lstStyle/>
          <a:p>
            <a:r>
              <a:rPr lang="en-US" dirty="0" smtClean="0"/>
              <a:t>Student Sample 4:  Grade 9</a:t>
            </a:r>
            <a:br>
              <a:rPr lang="en-US" dirty="0" smtClean="0"/>
            </a:br>
            <a:r>
              <a:rPr lang="en-US" dirty="0" smtClean="0"/>
              <a:t>“We Need to be Fair”</a:t>
            </a:r>
            <a:endParaRPr lang="en-US" dirty="0"/>
          </a:p>
        </p:txBody>
      </p:sp>
      <p:sp>
        <p:nvSpPr>
          <p:cNvPr id="5" name="Subtitle 4"/>
          <p:cNvSpPr>
            <a:spLocks noGrp="1"/>
          </p:cNvSpPr>
          <p:nvPr>
            <p:ph type="subTitle" idx="1"/>
          </p:nvPr>
        </p:nvSpPr>
        <p:spPr>
          <a:xfrm>
            <a:off x="152400" y="1371600"/>
            <a:ext cx="8839200" cy="5410200"/>
          </a:xfrm>
        </p:spPr>
        <p:txBody>
          <a:bodyPr>
            <a:normAutofit fontScale="25000" lnSpcReduction="20000"/>
          </a:bodyPr>
          <a:lstStyle/>
          <a:p>
            <a:pPr algn="l"/>
            <a:r>
              <a:rPr lang="en-US" sz="5600" b="1" dirty="0" smtClean="0">
                <a:solidFill>
                  <a:schemeClr val="tx1"/>
                </a:solidFill>
              </a:rPr>
              <a:t>When </a:t>
            </a:r>
            <a:r>
              <a:rPr lang="en-US" sz="5600" b="1" dirty="0">
                <a:solidFill>
                  <a:schemeClr val="tx1"/>
                </a:solidFill>
              </a:rPr>
              <a:t>it comes to discussing about balancing discipline with opportunities for learning, we need to be fair.  We need to think about how much learning [they’re] losing when they get expelled or suspended.  We can’t racially discriminate anyone in any way.  We should only suspend or expel children if it’s our last chance or if they commit a serious crime.</a:t>
            </a:r>
          </a:p>
          <a:p>
            <a:pPr algn="l"/>
            <a:endParaRPr lang="en-US" sz="5600" b="1" dirty="0" smtClean="0">
              <a:solidFill>
                <a:schemeClr val="tx1"/>
              </a:solidFill>
            </a:endParaRPr>
          </a:p>
          <a:p>
            <a:pPr algn="l"/>
            <a:r>
              <a:rPr lang="en-US" sz="5600" b="1" dirty="0" smtClean="0">
                <a:solidFill>
                  <a:schemeClr val="tx1"/>
                </a:solidFill>
              </a:rPr>
              <a:t>In </a:t>
            </a:r>
            <a:r>
              <a:rPr lang="en-US" sz="5600" b="1" dirty="0">
                <a:solidFill>
                  <a:schemeClr val="tx1"/>
                </a:solidFill>
              </a:rPr>
              <a:t>Syracuse schools, children are getting suspended or expelled for fighting, talking back, </a:t>
            </a:r>
            <a:r>
              <a:rPr lang="en-US" sz="5600" b="1" dirty="0" err="1">
                <a:solidFill>
                  <a:schemeClr val="tx1"/>
                </a:solidFill>
              </a:rPr>
              <a:t>tardies</a:t>
            </a:r>
            <a:r>
              <a:rPr lang="en-US" sz="5600" b="1" dirty="0">
                <a:solidFill>
                  <a:schemeClr val="tx1"/>
                </a:solidFill>
              </a:rPr>
              <a:t>, roaming halls, and being disrespectful.  Now, I can see getting suspended for fighting because it endangers other students but </a:t>
            </a:r>
            <a:r>
              <a:rPr lang="en-US" sz="5600" b="1" dirty="0" err="1">
                <a:solidFill>
                  <a:schemeClr val="tx1"/>
                </a:solidFill>
              </a:rPr>
              <a:t>tardies</a:t>
            </a:r>
            <a:r>
              <a:rPr lang="en-US" sz="5600" b="1" dirty="0">
                <a:solidFill>
                  <a:schemeClr val="tx1"/>
                </a:solidFill>
              </a:rPr>
              <a:t> or roaming the halls? They should only get ASD for that.  That way they don’t miss any learning. </a:t>
            </a:r>
            <a:r>
              <a:rPr lang="en-US" sz="5600" b="1" dirty="0" smtClean="0">
                <a:solidFill>
                  <a:schemeClr val="tx1"/>
                </a:solidFill>
              </a:rPr>
              <a:t> </a:t>
            </a:r>
            <a:r>
              <a:rPr lang="en-US" sz="7200" b="1" dirty="0" smtClean="0">
                <a:solidFill>
                  <a:srgbClr val="FF0000"/>
                </a:solidFill>
              </a:rPr>
              <a:t>If we stop suspending students for minor offenses such as being tardy or roaming the halls, we’ll be seen as disciplining students more fairly.  Let the punishment fit the crime.</a:t>
            </a:r>
          </a:p>
          <a:p>
            <a:pPr algn="l"/>
            <a:endParaRPr lang="en-US" sz="5600" b="1" dirty="0">
              <a:solidFill>
                <a:srgbClr val="FF0000"/>
              </a:solidFill>
            </a:endParaRPr>
          </a:p>
          <a:p>
            <a:pPr algn="l"/>
            <a:r>
              <a:rPr lang="en-US" sz="5600" b="1" dirty="0" smtClean="0">
                <a:solidFill>
                  <a:schemeClr val="tx1"/>
                </a:solidFill>
              </a:rPr>
              <a:t>In </a:t>
            </a:r>
            <a:r>
              <a:rPr lang="en-US" sz="5600" b="1" dirty="0">
                <a:solidFill>
                  <a:schemeClr val="tx1"/>
                </a:solidFill>
              </a:rPr>
              <a:t>the years 2011 and 2012, in Syracuse schools, they were over 4,210 students suspended.  Many were suspended more than once, for a total of 9,998 suspensions that year.  Superintendent </a:t>
            </a:r>
            <a:r>
              <a:rPr lang="en-US" sz="5600" b="1" dirty="0" err="1">
                <a:solidFill>
                  <a:schemeClr val="tx1"/>
                </a:solidFill>
              </a:rPr>
              <a:t>Contreas</a:t>
            </a:r>
            <a:r>
              <a:rPr lang="en-US" sz="5600" b="1" dirty="0">
                <a:solidFill>
                  <a:schemeClr val="tx1"/>
                </a:solidFill>
              </a:rPr>
              <a:t> says “I see the number of in-school-suspensions and out-of-school suspensions, so I know that the principals are acting.”  Kevin Ahem, President of the Syracuse Teachers Association, agrees that “suspension is definitely not the best solution.  But neither is allowing chronically disruptive students to stay in classrooms where other children are trying to learn.”  He says, “We’ve got to have alternative programs for the kids</a:t>
            </a:r>
            <a:r>
              <a:rPr lang="en-US" sz="5600" b="1" dirty="0" smtClean="0">
                <a:solidFill>
                  <a:schemeClr val="tx1"/>
                </a:solidFill>
              </a:rPr>
              <a:t>.” </a:t>
            </a:r>
            <a:r>
              <a:rPr lang="en-US" sz="5600" b="1" dirty="0" smtClean="0">
                <a:solidFill>
                  <a:srgbClr val="FF0000"/>
                </a:solidFill>
              </a:rPr>
              <a:t> </a:t>
            </a:r>
            <a:endParaRPr lang="en-US" sz="5600" b="1" dirty="0">
              <a:solidFill>
                <a:srgbClr val="FF0000"/>
              </a:solidFill>
            </a:endParaRPr>
          </a:p>
          <a:p>
            <a:pPr algn="l"/>
            <a:endParaRPr lang="en-US" sz="5600" b="1" dirty="0" smtClean="0">
              <a:solidFill>
                <a:schemeClr val="tx1"/>
              </a:solidFill>
            </a:endParaRPr>
          </a:p>
          <a:p>
            <a:pPr algn="l"/>
            <a:r>
              <a:rPr lang="en-US" sz="5600" b="1" dirty="0" smtClean="0">
                <a:solidFill>
                  <a:schemeClr val="tx1"/>
                </a:solidFill>
              </a:rPr>
              <a:t>Honestly</a:t>
            </a:r>
            <a:r>
              <a:rPr lang="en-US" sz="5600" b="1" dirty="0">
                <a:solidFill>
                  <a:schemeClr val="tx1"/>
                </a:solidFill>
              </a:rPr>
              <a:t>, children should only get suspended if they do something TERRIBLE or if it’s the teacher’ last “hope” to set them straight.  Some districts are “choosing to keep law breaking students in school, away from trouble on the streets, and offering them counseling and assistance aimed at changing behavior.  “Almost 70% of students involved in arrests or referrals to court are black or Hispanic.</a:t>
            </a:r>
          </a:p>
          <a:p>
            <a:pPr algn="l"/>
            <a:endParaRPr lang="en-US" sz="5600" b="1" dirty="0" smtClean="0">
              <a:solidFill>
                <a:schemeClr val="tx1"/>
              </a:solidFill>
            </a:endParaRPr>
          </a:p>
          <a:p>
            <a:pPr marL="457200" indent="-457200" algn="l">
              <a:buFont typeface="Arial" panose="020B0604020202020204" pitchFamily="34" charset="0"/>
              <a:buChar char="•"/>
            </a:pPr>
            <a:endParaRPr lang="en-US" sz="4800" b="1" dirty="0">
              <a:solidFill>
                <a:schemeClr val="tx1"/>
              </a:solidFill>
            </a:endParaRPr>
          </a:p>
        </p:txBody>
      </p:sp>
    </p:spTree>
    <p:extLst>
      <p:ext uri="{BB962C8B-B14F-4D97-AF65-F5344CB8AC3E}">
        <p14:creationId xmlns:p14="http://schemas.microsoft.com/office/powerpoint/2010/main" val="2828603993"/>
      </p:ext>
    </p:extLst>
  </p:cSld>
  <p:clrMapOvr>
    <a:masterClrMapping/>
  </p:clrMapOvr>
  <p:transition spd="slow">
    <p:push dir="u"/>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152400"/>
            <a:ext cx="8763000" cy="1142999"/>
          </a:xfrm>
        </p:spPr>
        <p:txBody>
          <a:bodyPr>
            <a:normAutofit fontScale="90000"/>
          </a:bodyPr>
          <a:lstStyle/>
          <a:p>
            <a:r>
              <a:rPr lang="en-US" dirty="0" smtClean="0"/>
              <a:t>Student Sample 4:  Grade 9</a:t>
            </a:r>
            <a:br>
              <a:rPr lang="en-US" dirty="0" smtClean="0"/>
            </a:br>
            <a:r>
              <a:rPr lang="en-US" dirty="0" smtClean="0"/>
              <a:t>“We Need to be Fair,” continued</a:t>
            </a:r>
            <a:endParaRPr lang="en-US" dirty="0"/>
          </a:p>
        </p:txBody>
      </p:sp>
      <p:sp>
        <p:nvSpPr>
          <p:cNvPr id="5" name="Subtitle 4"/>
          <p:cNvSpPr>
            <a:spLocks noGrp="1"/>
          </p:cNvSpPr>
          <p:nvPr>
            <p:ph type="subTitle" idx="1"/>
          </p:nvPr>
        </p:nvSpPr>
        <p:spPr>
          <a:xfrm>
            <a:off x="152400" y="1828800"/>
            <a:ext cx="8839200" cy="4648200"/>
          </a:xfrm>
        </p:spPr>
        <p:txBody>
          <a:bodyPr>
            <a:normAutofit fontScale="25000" lnSpcReduction="20000"/>
          </a:bodyPr>
          <a:lstStyle/>
          <a:p>
            <a:pPr algn="l"/>
            <a:endParaRPr lang="en-US" sz="5600" b="1" dirty="0" smtClean="0">
              <a:solidFill>
                <a:schemeClr val="tx1"/>
              </a:solidFill>
            </a:endParaRPr>
          </a:p>
          <a:p>
            <a:pPr algn="l"/>
            <a:r>
              <a:rPr lang="en-US" sz="5600" b="1" dirty="0" smtClean="0">
                <a:solidFill>
                  <a:schemeClr val="tx1"/>
                </a:solidFill>
              </a:rPr>
              <a:t>Honestly</a:t>
            </a:r>
            <a:r>
              <a:rPr lang="en-US" sz="5600" b="1" dirty="0">
                <a:solidFill>
                  <a:schemeClr val="tx1"/>
                </a:solidFill>
              </a:rPr>
              <a:t>, children should only get suspended if they do something TERRIBLE or if it’s the teacher’ last “hope” to set them straight.  Some districts are “choosing to keep law breaking students in school, away from trouble on the streets, and offering them counseling and assistance aimed at changing behavior.  “Almost 70% of students involved in arrests or referrals to court are black or Hispanic.</a:t>
            </a:r>
          </a:p>
          <a:p>
            <a:pPr algn="l"/>
            <a:endParaRPr lang="en-US" sz="5600" b="1" dirty="0" smtClean="0">
              <a:solidFill>
                <a:schemeClr val="tx1"/>
              </a:solidFill>
            </a:endParaRPr>
          </a:p>
          <a:p>
            <a:pPr algn="l"/>
            <a:r>
              <a:rPr lang="en-US" sz="5600" b="1" dirty="0" smtClean="0">
                <a:solidFill>
                  <a:schemeClr val="tx1"/>
                </a:solidFill>
              </a:rPr>
              <a:t>But </a:t>
            </a:r>
            <a:r>
              <a:rPr lang="en-US" sz="5600" b="1" dirty="0">
                <a:solidFill>
                  <a:schemeClr val="tx1"/>
                </a:solidFill>
              </a:rPr>
              <a:t>just because they’re a different race doesn’t mean we should discriminate them.  We must help them just like we do everyone else.  </a:t>
            </a:r>
            <a:r>
              <a:rPr lang="en-US" sz="5600" b="1" dirty="0" err="1">
                <a:solidFill>
                  <a:schemeClr val="tx1"/>
                </a:solidFill>
              </a:rPr>
              <a:t>Russel</a:t>
            </a:r>
            <a:r>
              <a:rPr lang="en-US" sz="5600" b="1" dirty="0">
                <a:solidFill>
                  <a:schemeClr val="tx1"/>
                </a:solidFill>
              </a:rPr>
              <a:t> </a:t>
            </a:r>
            <a:r>
              <a:rPr lang="en-US" sz="5600" b="1" dirty="0" err="1">
                <a:solidFill>
                  <a:schemeClr val="tx1"/>
                </a:solidFill>
              </a:rPr>
              <a:t>Skiba</a:t>
            </a:r>
            <a:r>
              <a:rPr lang="en-US" sz="5600" b="1" dirty="0">
                <a:solidFill>
                  <a:schemeClr val="tx1"/>
                </a:solidFill>
              </a:rPr>
              <a:t> says “We are not taking these tools out of the toolbox.  These should be tools of last resort.”</a:t>
            </a:r>
          </a:p>
          <a:p>
            <a:pPr algn="l"/>
            <a:endParaRPr lang="en-US" sz="5600" b="1" dirty="0" smtClean="0">
              <a:solidFill>
                <a:schemeClr val="tx1"/>
              </a:solidFill>
            </a:endParaRPr>
          </a:p>
          <a:p>
            <a:pPr algn="l"/>
            <a:r>
              <a:rPr lang="en-US" sz="5600" b="1" dirty="0" smtClean="0">
                <a:solidFill>
                  <a:schemeClr val="tx1"/>
                </a:solidFill>
              </a:rPr>
              <a:t>Some </a:t>
            </a:r>
            <a:r>
              <a:rPr lang="en-US" sz="5600" b="1" dirty="0">
                <a:solidFill>
                  <a:schemeClr val="tx1"/>
                </a:solidFill>
              </a:rPr>
              <a:t>schools have a group called “Promise.”  Repeat offenders get several chances to change their behavior before more punitive measures kick in.  In one school, an 18 year old had been caught with a small amount of marijuana in her car on her high school campus.  She didn’t get the original punishment, suspension or arrest, she got to go to the “Promise” group.</a:t>
            </a:r>
          </a:p>
          <a:p>
            <a:pPr algn="l"/>
            <a:endParaRPr lang="en-US" sz="5600" b="1" dirty="0" smtClean="0">
              <a:solidFill>
                <a:schemeClr val="tx1"/>
              </a:solidFill>
            </a:endParaRPr>
          </a:p>
          <a:p>
            <a:pPr algn="l"/>
            <a:r>
              <a:rPr lang="en-US" sz="5600" b="1" dirty="0" smtClean="0">
                <a:solidFill>
                  <a:schemeClr val="tx1"/>
                </a:solidFill>
              </a:rPr>
              <a:t>Exclusionary </a:t>
            </a:r>
            <a:r>
              <a:rPr lang="en-US" sz="5600" b="1" dirty="0">
                <a:solidFill>
                  <a:schemeClr val="tx1"/>
                </a:solidFill>
              </a:rPr>
              <a:t>discipline is so common that in some cases, pre-K students (as young as three) are getting suspended!!! Schools should only remove students from class as a last resort.  95% of our-of-school suspensions are for nonviolent behavior such as being disruptive, acting disrespectfully, tardiness, profanity, and dress code violations.  In recent years, secondary schools have suspended an estimated two million students a year.  We need to strive to ensure fairness and equity for all students because one size fits all mentality simply doesn’t work.  Our children need to feel safe and respected.  It’s always nice to set high expectations for students in academic terms, behavior, and conduct.  “No school can be a great school if it is not first a safe school.”  As Thurgood Marshall says, “None of us got where we are solely by pulling ourselves up by our bootstraps. Somebody was there to help us.”</a:t>
            </a:r>
          </a:p>
          <a:p>
            <a:pPr marL="457200" indent="-457200" algn="l">
              <a:buFont typeface="Arial" panose="020B0604020202020204" pitchFamily="34" charset="0"/>
              <a:buChar char="•"/>
            </a:pPr>
            <a:endParaRPr lang="en-US" sz="4800" b="1" dirty="0">
              <a:solidFill>
                <a:schemeClr val="tx1"/>
              </a:solidFill>
            </a:endParaRPr>
          </a:p>
        </p:txBody>
      </p:sp>
    </p:spTree>
    <p:extLst>
      <p:ext uri="{BB962C8B-B14F-4D97-AF65-F5344CB8AC3E}">
        <p14:creationId xmlns:p14="http://schemas.microsoft.com/office/powerpoint/2010/main" val="3117813258"/>
      </p:ext>
    </p:extLst>
  </p:cSld>
  <p:clrMapOvr>
    <a:masterClrMapping/>
  </p:clrMapOvr>
  <p:transition spd="slow">
    <p:push dir="u"/>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457200"/>
            <a:ext cx="8763000" cy="1676400"/>
          </a:xfrm>
        </p:spPr>
        <p:txBody>
          <a:bodyPr>
            <a:normAutofit/>
          </a:bodyPr>
          <a:lstStyle/>
          <a:p>
            <a:r>
              <a:rPr lang="en-US" dirty="0" smtClean="0"/>
              <a:t>Directions </a:t>
            </a:r>
            <a:br>
              <a:rPr lang="en-US" dirty="0" smtClean="0"/>
            </a:br>
            <a:r>
              <a:rPr lang="en-US" sz="3600" i="1" dirty="0" smtClean="0"/>
              <a:t>for Student Sample 4, “We Need to Be Fair”</a:t>
            </a:r>
            <a:endParaRPr lang="en-US" sz="3600" i="1" dirty="0"/>
          </a:p>
        </p:txBody>
      </p:sp>
      <p:sp>
        <p:nvSpPr>
          <p:cNvPr id="5" name="Subtitle 4"/>
          <p:cNvSpPr>
            <a:spLocks noGrp="1"/>
          </p:cNvSpPr>
          <p:nvPr>
            <p:ph type="subTitle" idx="1"/>
          </p:nvPr>
        </p:nvSpPr>
        <p:spPr>
          <a:xfrm>
            <a:off x="457200" y="2514600"/>
            <a:ext cx="8458200" cy="3962400"/>
          </a:xfrm>
        </p:spPr>
        <p:txBody>
          <a:bodyPr>
            <a:normAutofit/>
          </a:bodyPr>
          <a:lstStyle/>
          <a:p>
            <a:pPr algn="l"/>
            <a:r>
              <a:rPr lang="en-US" dirty="0" smtClean="0">
                <a:solidFill>
                  <a:schemeClr val="tx1"/>
                </a:solidFill>
              </a:rPr>
              <a:t>With </a:t>
            </a:r>
            <a:r>
              <a:rPr lang="en-US" dirty="0">
                <a:solidFill>
                  <a:schemeClr val="tx1"/>
                </a:solidFill>
              </a:rPr>
              <a:t>a partner, </a:t>
            </a:r>
            <a:r>
              <a:rPr lang="en-US" b="1" dirty="0">
                <a:solidFill>
                  <a:schemeClr val="tx1"/>
                </a:solidFill>
              </a:rPr>
              <a:t>find </a:t>
            </a:r>
            <a:r>
              <a:rPr lang="en-US" b="1" dirty="0" smtClean="0">
                <a:solidFill>
                  <a:schemeClr val="tx1"/>
                </a:solidFill>
              </a:rPr>
              <a:t>2-3 other places </a:t>
            </a:r>
            <a:r>
              <a:rPr lang="en-US" b="1" dirty="0">
                <a:solidFill>
                  <a:schemeClr val="tx1"/>
                </a:solidFill>
              </a:rPr>
              <a:t>that you could insert a sentence or phrase that directs the reader’s attention to the fairness (or lack of </a:t>
            </a:r>
            <a:r>
              <a:rPr lang="en-US" b="1" dirty="0" smtClean="0">
                <a:solidFill>
                  <a:schemeClr val="tx1"/>
                </a:solidFill>
              </a:rPr>
              <a:t>it) in </a:t>
            </a:r>
            <a:r>
              <a:rPr lang="en-US" b="1" dirty="0">
                <a:solidFill>
                  <a:schemeClr val="tx1"/>
                </a:solidFill>
              </a:rPr>
              <a:t>the situations that the writer describes</a:t>
            </a:r>
            <a:r>
              <a:rPr lang="en-US" b="1" dirty="0" smtClean="0">
                <a:solidFill>
                  <a:schemeClr val="tx1"/>
                </a:solidFill>
              </a:rPr>
              <a:t>.  </a:t>
            </a:r>
          </a:p>
          <a:p>
            <a:pPr algn="l"/>
            <a:r>
              <a:rPr lang="en-US" dirty="0" smtClean="0">
                <a:solidFill>
                  <a:schemeClr val="tx1"/>
                </a:solidFill>
              </a:rPr>
              <a:t>Write your new sentences on Post-it © notes.  Be ready to share.</a:t>
            </a:r>
            <a:endParaRPr lang="en-US" dirty="0">
              <a:solidFill>
                <a:schemeClr val="tx1"/>
              </a:solidFill>
            </a:endParaRPr>
          </a:p>
        </p:txBody>
      </p:sp>
    </p:spTree>
    <p:extLst>
      <p:ext uri="{BB962C8B-B14F-4D97-AF65-F5344CB8AC3E}">
        <p14:creationId xmlns:p14="http://schemas.microsoft.com/office/powerpoint/2010/main" val="3521505179"/>
      </p:ext>
    </p:extLst>
  </p:cSld>
  <p:clrMapOvr>
    <a:masterClrMapping/>
  </p:clrMapOvr>
  <p:transition spd="slow">
    <p:push dir="u"/>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46587" y="1600200"/>
            <a:ext cx="8763000" cy="304800"/>
          </a:xfrm>
        </p:spPr>
        <p:txBody>
          <a:bodyPr>
            <a:normAutofit fontScale="90000"/>
          </a:bodyPr>
          <a:lstStyle/>
          <a:p>
            <a:r>
              <a:rPr lang="en-US" dirty="0" smtClean="0"/>
              <a:t>“We Need to be Fair”:  How did we do?</a:t>
            </a:r>
            <a:br>
              <a:rPr lang="en-US" dirty="0" smtClean="0"/>
            </a:br>
            <a:r>
              <a:rPr lang="en-US" dirty="0"/>
              <a:t/>
            </a:r>
            <a:br>
              <a:rPr lang="en-US" dirty="0"/>
            </a:br>
            <a:r>
              <a:rPr lang="en-US" sz="4000" dirty="0" smtClean="0"/>
              <a:t/>
            </a:r>
            <a:br>
              <a:rPr lang="en-US" sz="4000" dirty="0" smtClean="0"/>
            </a:br>
            <a:r>
              <a:rPr lang="en-US" sz="4000" dirty="0" smtClean="0"/>
              <a:t/>
            </a:r>
            <a:br>
              <a:rPr lang="en-US" sz="4000" dirty="0" smtClean="0"/>
            </a:br>
            <a:r>
              <a:rPr lang="en-US" sz="4000" dirty="0" smtClean="0"/>
              <a:t>Let’s share our new sentences that keep the focus on the claim.</a:t>
            </a:r>
            <a:endParaRPr lang="en-US" sz="4000" dirty="0"/>
          </a:p>
        </p:txBody>
      </p:sp>
    </p:spTree>
    <p:extLst>
      <p:ext uri="{BB962C8B-B14F-4D97-AF65-F5344CB8AC3E}">
        <p14:creationId xmlns:p14="http://schemas.microsoft.com/office/powerpoint/2010/main" val="2908154263"/>
      </p:ext>
    </p:extLst>
  </p:cSld>
  <p:clrMapOvr>
    <a:masterClrMapping/>
  </p:clrMapOvr>
  <p:transition spd="slow">
    <p:push dir="u"/>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457200"/>
            <a:ext cx="8915400" cy="1219200"/>
          </a:xfrm>
        </p:spPr>
        <p:txBody>
          <a:bodyPr>
            <a:normAutofit/>
          </a:bodyPr>
          <a:lstStyle/>
          <a:p>
            <a:r>
              <a:rPr lang="en-US" dirty="0" smtClean="0"/>
              <a:t>More Practice!</a:t>
            </a:r>
            <a:br>
              <a:rPr lang="en-US" dirty="0" smtClean="0"/>
            </a:br>
            <a:r>
              <a:rPr lang="en-US" sz="2400" i="1" dirty="0" smtClean="0"/>
              <a:t>Use Student Sample 5, “</a:t>
            </a:r>
            <a:r>
              <a:rPr lang="en-US" sz="2400" dirty="0" smtClean="0"/>
              <a:t>A Discipline Policy I Would Recommend</a:t>
            </a:r>
            <a:r>
              <a:rPr lang="en-US" sz="2400" i="1" dirty="0" smtClean="0"/>
              <a:t>”</a:t>
            </a:r>
            <a:endParaRPr lang="en-US" sz="2400" i="1" dirty="0"/>
          </a:p>
        </p:txBody>
      </p:sp>
      <p:sp>
        <p:nvSpPr>
          <p:cNvPr id="5" name="Subtitle 4"/>
          <p:cNvSpPr>
            <a:spLocks noGrp="1"/>
          </p:cNvSpPr>
          <p:nvPr>
            <p:ph type="subTitle" idx="1"/>
          </p:nvPr>
        </p:nvSpPr>
        <p:spPr>
          <a:xfrm>
            <a:off x="381000" y="1981200"/>
            <a:ext cx="8686800" cy="4114800"/>
          </a:xfrm>
        </p:spPr>
        <p:txBody>
          <a:bodyPr>
            <a:noAutofit/>
          </a:bodyPr>
          <a:lstStyle/>
          <a:p>
            <a:pPr algn="l"/>
            <a:r>
              <a:rPr lang="en-US" sz="2000" b="1" dirty="0" smtClean="0">
                <a:solidFill>
                  <a:schemeClr val="tx1"/>
                </a:solidFill>
              </a:rPr>
              <a:t>Connecting Evidence to Claim</a:t>
            </a:r>
            <a:br>
              <a:rPr lang="en-US" sz="2000" b="1" dirty="0" smtClean="0">
                <a:solidFill>
                  <a:schemeClr val="tx1"/>
                </a:solidFill>
              </a:rPr>
            </a:br>
            <a:endParaRPr lang="en-US" sz="2000" b="1" dirty="0" smtClean="0">
              <a:solidFill>
                <a:schemeClr val="tx1"/>
              </a:solidFill>
            </a:endParaRPr>
          </a:p>
          <a:p>
            <a:pPr algn="l"/>
            <a:r>
              <a:rPr lang="en-US" sz="2000" b="1" dirty="0" smtClean="0">
                <a:solidFill>
                  <a:schemeClr val="tx1"/>
                </a:solidFill>
              </a:rPr>
              <a:t>This writer uses identifiable material from the sources.  He/she quotes or summarizes  information from the text, and attempts (sometimes successfully) analysis or discussion.  In other words, the writer understands that the evidence must be connected to the claim.  Because the claim is not succinctly stated, it becomes a little difficult for the reader to see the thread of logic in the piece.  </a:t>
            </a:r>
            <a:br>
              <a:rPr lang="en-US" sz="2000" b="1" dirty="0" smtClean="0">
                <a:solidFill>
                  <a:schemeClr val="tx1"/>
                </a:solidFill>
              </a:rPr>
            </a:br>
            <a:r>
              <a:rPr lang="en-US" sz="2000" b="1" dirty="0" smtClean="0">
                <a:solidFill>
                  <a:schemeClr val="tx1"/>
                </a:solidFill>
              </a:rPr>
              <a:t>Attribution is also acceptable, as the writer identifies authors and/or titles of sources.  </a:t>
            </a:r>
            <a:r>
              <a:rPr lang="en-US" sz="2000" b="1" u="sng" dirty="0" smtClean="0">
                <a:solidFill>
                  <a:schemeClr val="tx1"/>
                </a:solidFill>
              </a:rPr>
              <a:t>The writer is not taking advantage of the opportunities to use authorizing, however, in order to use the expertise of the source effectively in their argument.</a:t>
            </a:r>
            <a:r>
              <a:rPr lang="en-US" sz="2000" b="1" dirty="0" smtClean="0">
                <a:solidFill>
                  <a:schemeClr val="tx1"/>
                </a:solidFill>
              </a:rPr>
              <a:t>  </a:t>
            </a:r>
          </a:p>
          <a:p>
            <a:pPr algn="l"/>
            <a:endParaRPr lang="en-US" sz="2000" b="1" dirty="0">
              <a:solidFill>
                <a:schemeClr val="tx1"/>
              </a:solidFill>
            </a:endParaRPr>
          </a:p>
          <a:p>
            <a:pPr algn="l"/>
            <a:r>
              <a:rPr lang="en-US" sz="2000" b="1" dirty="0" smtClean="0">
                <a:solidFill>
                  <a:schemeClr val="tx1"/>
                </a:solidFill>
              </a:rPr>
              <a:t>Note: The writer has not made a strong connection to the audience:  </a:t>
            </a:r>
            <a:r>
              <a:rPr lang="en-US" sz="2000" b="1" i="1" dirty="0" smtClean="0">
                <a:solidFill>
                  <a:schemeClr val="tx1"/>
                </a:solidFill>
              </a:rPr>
              <a:t>The audience for your argument is the President of your School Board.</a:t>
            </a:r>
            <a:endParaRPr lang="en-US" sz="2000" b="1" dirty="0">
              <a:solidFill>
                <a:schemeClr val="tx1"/>
              </a:solidFill>
            </a:endParaRPr>
          </a:p>
        </p:txBody>
      </p:sp>
    </p:spTree>
    <p:extLst>
      <p:ext uri="{BB962C8B-B14F-4D97-AF65-F5344CB8AC3E}">
        <p14:creationId xmlns:p14="http://schemas.microsoft.com/office/powerpoint/2010/main" val="1530059215"/>
      </p:ext>
    </p:extLst>
  </p:cSld>
  <p:clrMapOvr>
    <a:masterClrMapping/>
  </p:clrMapOvr>
  <p:transition spd="slow">
    <p:push dir="u"/>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457200"/>
            <a:ext cx="8763000" cy="1676400"/>
          </a:xfrm>
        </p:spPr>
        <p:txBody>
          <a:bodyPr>
            <a:normAutofit fontScale="90000"/>
          </a:bodyPr>
          <a:lstStyle/>
          <a:p>
            <a:r>
              <a:rPr lang="en-US" dirty="0" smtClean="0"/>
              <a:t>Directions </a:t>
            </a:r>
            <a:br>
              <a:rPr lang="en-US" dirty="0" smtClean="0"/>
            </a:br>
            <a:r>
              <a:rPr lang="en-US" sz="3600" i="1" dirty="0" smtClean="0"/>
              <a:t>for Student Sample 5, “A Discipline Policy I Would Recommend”</a:t>
            </a:r>
            <a:endParaRPr lang="en-US" sz="3600" i="1" dirty="0"/>
          </a:p>
        </p:txBody>
      </p:sp>
      <p:sp>
        <p:nvSpPr>
          <p:cNvPr id="5" name="Subtitle 4"/>
          <p:cNvSpPr>
            <a:spLocks noGrp="1"/>
          </p:cNvSpPr>
          <p:nvPr>
            <p:ph type="subTitle" idx="1"/>
          </p:nvPr>
        </p:nvSpPr>
        <p:spPr>
          <a:xfrm>
            <a:off x="457200" y="2514600"/>
            <a:ext cx="8458200" cy="3962400"/>
          </a:xfrm>
        </p:spPr>
        <p:txBody>
          <a:bodyPr>
            <a:noAutofit/>
          </a:bodyPr>
          <a:lstStyle/>
          <a:p>
            <a:pPr lvl="0" algn="l"/>
            <a:r>
              <a:rPr lang="en-US" sz="1600" b="1" dirty="0" smtClean="0">
                <a:solidFill>
                  <a:schemeClr val="tx1"/>
                </a:solidFill>
              </a:rPr>
              <a:t>1.  Rewrite </a:t>
            </a:r>
            <a:r>
              <a:rPr lang="en-US" sz="1600" b="1" dirty="0">
                <a:solidFill>
                  <a:schemeClr val="tx1"/>
                </a:solidFill>
              </a:rPr>
              <a:t>the opening of “A Discipline Policy I Would Recommend” so that the claim is more clearly stated, emphasizing both the warning and the two levels of consequences.</a:t>
            </a:r>
          </a:p>
          <a:p>
            <a:pPr lvl="0" algn="l"/>
            <a:endParaRPr lang="en-US" sz="1600" b="1" dirty="0" smtClean="0">
              <a:solidFill>
                <a:schemeClr val="tx1"/>
              </a:solidFill>
            </a:endParaRPr>
          </a:p>
          <a:p>
            <a:pPr lvl="0" algn="l"/>
            <a:r>
              <a:rPr lang="en-US" sz="1600" b="1" dirty="0" smtClean="0">
                <a:solidFill>
                  <a:schemeClr val="tx1"/>
                </a:solidFill>
              </a:rPr>
              <a:t>2.  New </a:t>
            </a:r>
            <a:r>
              <a:rPr lang="en-US" sz="1600" b="1" dirty="0">
                <a:solidFill>
                  <a:schemeClr val="tx1"/>
                </a:solidFill>
              </a:rPr>
              <a:t>text (in red) has been added in the second paragraph to connect the evidence more clearly to the claim.  What do you notice about the new text?</a:t>
            </a:r>
          </a:p>
          <a:p>
            <a:pPr algn="l"/>
            <a:r>
              <a:rPr lang="en-US" sz="1600" b="1" dirty="0">
                <a:solidFill>
                  <a:schemeClr val="tx1"/>
                </a:solidFill>
              </a:rPr>
              <a:t> </a:t>
            </a:r>
          </a:p>
          <a:p>
            <a:pPr algn="l"/>
            <a:r>
              <a:rPr lang="en-US" sz="1600" b="1" dirty="0">
                <a:solidFill>
                  <a:schemeClr val="tx1"/>
                </a:solidFill>
              </a:rPr>
              <a:t>Find an opportunity in each subsequent paragraph to add a sentence or more that mentions warnings and the two levels.  Mark it with a star and then add the new text on a Post-It note.  Your new sentences should help explain the connection between the evidence that is cited and the claim that is being proven.  In other words, you are making the argument, not just dropping in a quote.</a:t>
            </a:r>
          </a:p>
          <a:p>
            <a:r>
              <a:rPr lang="en-US" sz="1600" b="1" dirty="0" smtClean="0">
                <a:solidFill>
                  <a:schemeClr val="tx1"/>
                </a:solidFill>
              </a:rPr>
              <a:t>(Continued on next slide)</a:t>
            </a:r>
            <a:endParaRPr lang="en-US" sz="1600" b="1" dirty="0">
              <a:solidFill>
                <a:schemeClr val="tx1"/>
              </a:solidFill>
            </a:endParaRPr>
          </a:p>
        </p:txBody>
      </p:sp>
    </p:spTree>
    <p:extLst>
      <p:ext uri="{BB962C8B-B14F-4D97-AF65-F5344CB8AC3E}">
        <p14:creationId xmlns:p14="http://schemas.microsoft.com/office/powerpoint/2010/main" val="1756515778"/>
      </p:ext>
    </p:extLst>
  </p:cSld>
  <p:clrMapOvr>
    <a:masterClrMapping/>
  </p:clrMapOvr>
  <p:transition spd="slow">
    <p:push dir="u"/>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152400"/>
            <a:ext cx="8763000" cy="1676400"/>
          </a:xfrm>
        </p:spPr>
        <p:txBody>
          <a:bodyPr>
            <a:normAutofit/>
          </a:bodyPr>
          <a:lstStyle/>
          <a:p>
            <a:pPr algn="l"/>
            <a:r>
              <a:rPr lang="en-US" dirty="0" smtClean="0"/>
              <a:t>Directions, continued </a:t>
            </a:r>
            <a:r>
              <a:rPr lang="en-US" sz="1800" dirty="0" smtClean="0"/>
              <a:t/>
            </a:r>
            <a:br>
              <a:rPr lang="en-US" sz="1800" dirty="0" smtClean="0"/>
            </a:br>
            <a:r>
              <a:rPr lang="en-US" sz="2400" dirty="0" smtClean="0"/>
              <a:t/>
            </a:r>
            <a:br>
              <a:rPr lang="en-US" sz="2400" dirty="0" smtClean="0"/>
            </a:br>
            <a:r>
              <a:rPr lang="en-US" sz="2400" i="1" dirty="0" smtClean="0"/>
              <a:t>for Student Sample 5, “A Discipline Policy I Would Recommend”</a:t>
            </a:r>
            <a:endParaRPr lang="en-US" sz="2400" i="1" dirty="0"/>
          </a:p>
        </p:txBody>
      </p:sp>
      <p:sp>
        <p:nvSpPr>
          <p:cNvPr id="5" name="Subtitle 4"/>
          <p:cNvSpPr>
            <a:spLocks noGrp="1"/>
          </p:cNvSpPr>
          <p:nvPr>
            <p:ph type="subTitle" idx="1"/>
          </p:nvPr>
        </p:nvSpPr>
        <p:spPr>
          <a:xfrm>
            <a:off x="228600" y="1981200"/>
            <a:ext cx="8458200" cy="3962400"/>
          </a:xfrm>
        </p:spPr>
        <p:txBody>
          <a:bodyPr>
            <a:noAutofit/>
          </a:bodyPr>
          <a:lstStyle/>
          <a:p>
            <a:pPr algn="l"/>
            <a:r>
              <a:rPr lang="en-US" sz="1600" b="1" dirty="0">
                <a:solidFill>
                  <a:schemeClr val="tx1"/>
                </a:solidFill>
              </a:rPr>
              <a:t> </a:t>
            </a:r>
          </a:p>
          <a:p>
            <a:pPr marL="342900" lvl="0" indent="-342900" algn="l">
              <a:buAutoNum type="arabicPeriod" startAt="3"/>
            </a:pPr>
            <a:r>
              <a:rPr lang="en-US" sz="1600" b="1" dirty="0" smtClean="0">
                <a:solidFill>
                  <a:schemeClr val="tx1"/>
                </a:solidFill>
              </a:rPr>
              <a:t>Authorizing </a:t>
            </a:r>
            <a:r>
              <a:rPr lang="en-US" sz="1600" b="1" dirty="0">
                <a:solidFill>
                  <a:schemeClr val="tx1"/>
                </a:solidFill>
              </a:rPr>
              <a:t>is something that writers do to show their readers that “It’s not just me—look who else says this.”  </a:t>
            </a:r>
            <a:r>
              <a:rPr lang="en-US" sz="1600" b="1" dirty="0" smtClean="0">
                <a:solidFill>
                  <a:schemeClr val="tx1"/>
                </a:solidFill>
              </a:rPr>
              <a:t>They point to research, quotes, and data that come from people or organizations that have recognized expertise.  What is the difference between saying that </a:t>
            </a:r>
            <a:r>
              <a:rPr lang="en-US" sz="1600" b="1" dirty="0" smtClean="0">
                <a:solidFill>
                  <a:srgbClr val="FF0000"/>
                </a:solidFill>
              </a:rPr>
              <a:t>Arne Duncan talked</a:t>
            </a:r>
          </a:p>
          <a:p>
            <a:pPr lvl="0" algn="l"/>
            <a:r>
              <a:rPr lang="en-US" sz="1600" b="1" dirty="0">
                <a:solidFill>
                  <a:schemeClr val="tx1"/>
                </a:solidFill>
              </a:rPr>
              <a:t>	</a:t>
            </a:r>
            <a:r>
              <a:rPr lang="en-US" sz="1600" dirty="0" smtClean="0"/>
              <a:t>about </a:t>
            </a:r>
            <a:r>
              <a:rPr lang="en-US" sz="1600" dirty="0"/>
              <a:t>how schools suspending or expelling students for crimes results in a lot of </a:t>
            </a:r>
            <a:r>
              <a:rPr lang="en-US" sz="1600" dirty="0" smtClean="0"/>
              <a:t>	“</a:t>
            </a:r>
            <a:r>
              <a:rPr lang="en-US" sz="1600" dirty="0"/>
              <a:t>lost learning time and lost opportunity to provide </a:t>
            </a:r>
            <a:r>
              <a:rPr lang="en-US" sz="1600" dirty="0" smtClean="0"/>
              <a:t>support”</a:t>
            </a:r>
            <a:endParaRPr lang="en-US" sz="1600" b="1" dirty="0">
              <a:solidFill>
                <a:schemeClr val="tx1"/>
              </a:solidFill>
            </a:endParaRPr>
          </a:p>
          <a:p>
            <a:pPr lvl="1" algn="l"/>
            <a:r>
              <a:rPr lang="en-US" sz="1600" b="1" dirty="0" smtClean="0">
                <a:solidFill>
                  <a:schemeClr val="tx1"/>
                </a:solidFill>
              </a:rPr>
              <a:t>and saying that </a:t>
            </a:r>
            <a:r>
              <a:rPr lang="en-US" sz="1600" b="1" dirty="0" smtClean="0">
                <a:solidFill>
                  <a:srgbClr val="FF0000"/>
                </a:solidFill>
              </a:rPr>
              <a:t>Arne Duncan, U.S. Secretary of Education, </a:t>
            </a:r>
            <a:r>
              <a:rPr lang="en-US" sz="1600" b="1" dirty="0" smtClean="0">
                <a:solidFill>
                  <a:schemeClr val="tx1"/>
                </a:solidFill>
              </a:rPr>
              <a:t>said it?</a:t>
            </a:r>
          </a:p>
          <a:p>
            <a:pPr lvl="1" algn="l"/>
            <a:endParaRPr lang="en-US" sz="1600" b="1" dirty="0">
              <a:solidFill>
                <a:schemeClr val="tx1"/>
              </a:solidFill>
            </a:endParaRPr>
          </a:p>
          <a:p>
            <a:pPr lvl="1" algn="l"/>
            <a:r>
              <a:rPr lang="en-US" sz="1600" b="1" dirty="0" smtClean="0">
                <a:solidFill>
                  <a:schemeClr val="tx1"/>
                </a:solidFill>
              </a:rPr>
              <a:t>Return </a:t>
            </a:r>
            <a:r>
              <a:rPr lang="en-US" sz="1600" b="1" dirty="0">
                <a:solidFill>
                  <a:schemeClr val="tx1"/>
                </a:solidFill>
              </a:rPr>
              <a:t>to the readings and study the sources.   How are the authors or their institutions identified?  How are experts identified within the readings?  </a:t>
            </a:r>
            <a:endParaRPr lang="en-US" sz="1600" b="1" dirty="0" smtClean="0">
              <a:solidFill>
                <a:schemeClr val="tx1"/>
              </a:solidFill>
            </a:endParaRPr>
          </a:p>
          <a:p>
            <a:pPr lvl="1" algn="l"/>
            <a:endParaRPr lang="en-US" sz="1600" b="1" dirty="0">
              <a:solidFill>
                <a:schemeClr val="tx1"/>
              </a:solidFill>
            </a:endParaRPr>
          </a:p>
          <a:p>
            <a:pPr lvl="1" algn="l"/>
            <a:r>
              <a:rPr lang="en-US" sz="1600" b="1" dirty="0" smtClean="0">
                <a:solidFill>
                  <a:schemeClr val="tx1"/>
                </a:solidFill>
              </a:rPr>
              <a:t>Find </a:t>
            </a:r>
            <a:r>
              <a:rPr lang="en-US" sz="1600" b="1" dirty="0">
                <a:solidFill>
                  <a:schemeClr val="tx1"/>
                </a:solidFill>
              </a:rPr>
              <a:t>1-2 places in the draft where you can call on the authority of a source to bolster the argument (improve the effectiveness).  </a:t>
            </a:r>
            <a:endParaRPr lang="en-US" sz="1600" b="1" dirty="0" smtClean="0">
              <a:solidFill>
                <a:schemeClr val="tx1"/>
              </a:solidFill>
            </a:endParaRPr>
          </a:p>
          <a:p>
            <a:pPr lvl="1" algn="l"/>
            <a:endParaRPr lang="en-US" sz="1600" b="1" i="1" dirty="0">
              <a:solidFill>
                <a:schemeClr val="tx1"/>
              </a:solidFill>
            </a:endParaRPr>
          </a:p>
          <a:p>
            <a:pPr lvl="1" algn="l"/>
            <a:r>
              <a:rPr lang="en-US" sz="1600" b="1" i="1" dirty="0" smtClean="0">
                <a:solidFill>
                  <a:schemeClr val="tx1"/>
                </a:solidFill>
              </a:rPr>
              <a:t>Note</a:t>
            </a:r>
            <a:r>
              <a:rPr lang="en-US" sz="1600" b="1" i="1" dirty="0">
                <a:solidFill>
                  <a:schemeClr val="tx1"/>
                </a:solidFill>
              </a:rPr>
              <a:t>:  We probably don’t need to identify these passages as reading excerpts.  It’s more effective to </a:t>
            </a:r>
            <a:r>
              <a:rPr lang="en-US" sz="1600" b="1" i="1" u="sng" dirty="0">
                <a:solidFill>
                  <a:schemeClr val="tx1"/>
                </a:solidFill>
              </a:rPr>
              <a:t>use titles and authors of the passages</a:t>
            </a:r>
            <a:r>
              <a:rPr lang="en-US" sz="1600" b="1" i="1" dirty="0">
                <a:solidFill>
                  <a:schemeClr val="tx1"/>
                </a:solidFill>
              </a:rPr>
              <a:t>.</a:t>
            </a:r>
            <a:endParaRPr lang="en-US" sz="1600" b="1" dirty="0">
              <a:solidFill>
                <a:schemeClr val="tx1"/>
              </a:solidFill>
            </a:endParaRPr>
          </a:p>
        </p:txBody>
      </p:sp>
    </p:spTree>
    <p:extLst>
      <p:ext uri="{BB962C8B-B14F-4D97-AF65-F5344CB8AC3E}">
        <p14:creationId xmlns:p14="http://schemas.microsoft.com/office/powerpoint/2010/main" val="2232971964"/>
      </p:ext>
    </p:extLst>
  </p:cSld>
  <p:clrMapOvr>
    <a:masterClrMapping/>
  </p:clrMapOvr>
  <p:transition spd="slow">
    <p:push dir="u"/>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14748" y="2362200"/>
            <a:ext cx="8915400" cy="1470025"/>
          </a:xfrm>
        </p:spPr>
        <p:txBody>
          <a:bodyPr>
            <a:noAutofit/>
          </a:bodyPr>
          <a:lstStyle/>
          <a:p>
            <a:pPr algn="l"/>
            <a:r>
              <a:rPr lang="en-US" sz="1100" dirty="0"/>
              <a:t/>
            </a:r>
            <a:br>
              <a:rPr lang="en-US" sz="1100" dirty="0"/>
            </a:br>
            <a:r>
              <a:rPr lang="en-US" sz="1100" dirty="0"/>
              <a:t> </a:t>
            </a:r>
            <a:br>
              <a:rPr lang="en-US" sz="1100" dirty="0"/>
            </a:br>
            <a:r>
              <a:rPr lang="en-US" sz="1100" dirty="0"/>
              <a:t> </a:t>
            </a:r>
            <a:br>
              <a:rPr lang="en-US" sz="1100" dirty="0"/>
            </a:br>
            <a:r>
              <a:rPr lang="en-US" sz="2000" b="1" dirty="0"/>
              <a:t>Student Sample 5: Grade 9</a:t>
            </a:r>
            <a:br>
              <a:rPr lang="en-US" sz="2000" b="1" dirty="0"/>
            </a:br>
            <a:r>
              <a:rPr lang="en-US" sz="2000" b="1" dirty="0"/>
              <a:t>“A Discipline Policy I Would Recommend</a:t>
            </a:r>
            <a:r>
              <a:rPr lang="en-US" sz="2000" b="1" dirty="0" smtClean="0"/>
              <a:t>”</a:t>
            </a:r>
            <a:r>
              <a:rPr lang="en-US" sz="1100" dirty="0" smtClean="0"/>
              <a:t/>
            </a:r>
            <a:br>
              <a:rPr lang="en-US" sz="1100" dirty="0" smtClean="0"/>
            </a:br>
            <a:r>
              <a:rPr lang="en-US" sz="1100" dirty="0"/>
              <a:t/>
            </a:r>
            <a:br>
              <a:rPr lang="en-US" sz="1100" dirty="0"/>
            </a:br>
            <a:r>
              <a:rPr lang="en-US" sz="1200" dirty="0"/>
              <a:t>A discipline policy I would recommend for </a:t>
            </a:r>
            <a:r>
              <a:rPr lang="en-US" sz="1200" dirty="0" err="1"/>
              <a:t>Laquey</a:t>
            </a:r>
            <a:r>
              <a:rPr lang="en-US" sz="1200" dirty="0"/>
              <a:t> to use is where there [are] warnings for first time offenses, then later on if committed again [there] will be consequences.  For these consequences I believe simple rule breaks and actual crimes should have different consequences.  Consequences for crimes such as sending out the student for the crime or OSS [Out of School Suspension] seems fair to me, and for simple rule breaks the consequences instead of ISS [In School Suspension], almost or the same punishment of a crime, can instead be moving the student to another class or finding them help to stop the simple rule breaks.</a:t>
            </a:r>
            <a:br>
              <a:rPr lang="en-US" sz="1200" dirty="0"/>
            </a:br>
            <a:r>
              <a:rPr lang="en-US" sz="1200" dirty="0" smtClean="0"/>
              <a:t/>
            </a:r>
            <a:br>
              <a:rPr lang="en-US" sz="1200" dirty="0" smtClean="0"/>
            </a:br>
            <a:r>
              <a:rPr lang="en-US" sz="1600" dirty="0" smtClean="0"/>
              <a:t>When </a:t>
            </a:r>
            <a:r>
              <a:rPr lang="en-US" sz="1600" dirty="0"/>
              <a:t>a student commits a crime and receives discipline they are normally kicked out of school. [D]</a:t>
            </a:r>
            <a:r>
              <a:rPr lang="en-US" sz="1600" dirty="0" err="1"/>
              <a:t>oing</a:t>
            </a:r>
            <a:r>
              <a:rPr lang="en-US" sz="1600" dirty="0"/>
              <a:t> this can affect their lives such as mentioned in </a:t>
            </a:r>
            <a:r>
              <a:rPr lang="en-US" sz="1600" strike="sngStrike" dirty="0">
                <a:solidFill>
                  <a:srgbClr val="FF0000"/>
                </a:solidFill>
              </a:rPr>
              <a:t>the reading excerpt</a:t>
            </a:r>
            <a:r>
              <a:rPr lang="en-US" sz="1600" dirty="0">
                <a:solidFill>
                  <a:srgbClr val="FF0000"/>
                </a:solidFill>
              </a:rPr>
              <a:t> </a:t>
            </a:r>
            <a:r>
              <a:rPr lang="en-US" sz="1600" dirty="0"/>
              <a:t>“Rethinking School Discipline” </a:t>
            </a:r>
            <a:r>
              <a:rPr lang="en-US" sz="1600" b="1" dirty="0">
                <a:solidFill>
                  <a:srgbClr val="FF0000"/>
                </a:solidFill>
              </a:rPr>
              <a:t>by Arne Duncan, </a:t>
            </a:r>
            <a:r>
              <a:rPr lang="en-US" sz="1600" b="1" dirty="0" smtClean="0">
                <a:solidFill>
                  <a:srgbClr val="FF0000"/>
                </a:solidFill>
              </a:rPr>
              <a:t>U.S. Secretary of Education, </a:t>
            </a:r>
            <a:r>
              <a:rPr lang="en-US" sz="1600" dirty="0" smtClean="0"/>
              <a:t>who </a:t>
            </a:r>
            <a:r>
              <a:rPr lang="en-US" sz="1600" dirty="0"/>
              <a:t>talked about how schools suspending or expelling students for crimes results in a lot of “lost learning time and lost opportunity to provide support.”  [He points out that students sometimes] act out [because] they may need help getting over or through things that are personal.  Others may disagree totally with [expelling] students [who] commit crimes and want them to stay in school rather than [be] disciplined.  To me, it teaches [students] nothing </a:t>
            </a:r>
            <a:r>
              <a:rPr lang="en-US" sz="1600" b="1" dirty="0">
                <a:solidFill>
                  <a:srgbClr val="FF0000"/>
                </a:solidFill>
              </a:rPr>
              <a:t>if there are no consequences</a:t>
            </a:r>
            <a:r>
              <a:rPr lang="en-US" sz="1600" b="1" dirty="0"/>
              <a:t> </a:t>
            </a:r>
            <a:r>
              <a:rPr lang="en-US" sz="1600" dirty="0"/>
              <a:t>and</a:t>
            </a:r>
            <a:r>
              <a:rPr lang="en-US" sz="1600" b="1" dirty="0"/>
              <a:t> </a:t>
            </a:r>
            <a:r>
              <a:rPr lang="en-US" sz="1600" b="1" dirty="0">
                <a:solidFill>
                  <a:srgbClr val="FF0000"/>
                </a:solidFill>
              </a:rPr>
              <a:t>even worse</a:t>
            </a:r>
            <a:r>
              <a:rPr lang="en-US" sz="1600" dirty="0"/>
              <a:t>, it may not even help them to get support they may need.  </a:t>
            </a:r>
            <a:r>
              <a:rPr lang="en-US" sz="1600" b="1" dirty="0">
                <a:solidFill>
                  <a:srgbClr val="FF0000"/>
                </a:solidFill>
              </a:rPr>
              <a:t>A situation like this, when a student has committed a true crime—breaking a law—and not just a rule break, does not warrant a warning, even if it is a first-time offense</a:t>
            </a:r>
            <a:r>
              <a:rPr lang="en-US" sz="1600" dirty="0"/>
              <a:t>.  I agree with kicking out the crime committing student, but believe they should still have the chance to learn and could be offered help with anger or trouble happening in their life.  </a:t>
            </a:r>
            <a:r>
              <a:rPr lang="en-US" sz="1600" b="1" dirty="0">
                <a:solidFill>
                  <a:srgbClr val="FF0000"/>
                </a:solidFill>
              </a:rPr>
              <a:t>The consequences should be serious, but the assistance provided should be equally serious and extensive.  Current discipline policies do not take into account that rehabilitation should be the ultimate goal, not punishment.</a:t>
            </a:r>
            <a:br>
              <a:rPr lang="en-US" sz="1600" b="1" dirty="0">
                <a:solidFill>
                  <a:srgbClr val="FF0000"/>
                </a:solidFill>
              </a:rPr>
            </a:br>
            <a:r>
              <a:rPr lang="en-US" sz="1600" dirty="0" smtClean="0"/>
              <a:t/>
            </a:r>
            <a:br>
              <a:rPr lang="en-US" sz="1600" dirty="0" smtClean="0"/>
            </a:br>
            <a:r>
              <a:rPr lang="en-US" sz="1200" dirty="0"/>
              <a:t> </a:t>
            </a:r>
            <a:br>
              <a:rPr lang="en-US" sz="1200" dirty="0"/>
            </a:br>
            <a:endParaRPr lang="en-US" sz="1200" dirty="0"/>
          </a:p>
        </p:txBody>
      </p:sp>
    </p:spTree>
    <p:extLst>
      <p:ext uri="{BB962C8B-B14F-4D97-AF65-F5344CB8AC3E}">
        <p14:creationId xmlns:p14="http://schemas.microsoft.com/office/powerpoint/2010/main" val="1139423475"/>
      </p:ext>
    </p:extLst>
  </p:cSld>
  <p:clrMapOvr>
    <a:masterClrMapping/>
  </p:clrMapOvr>
  <p:transition spd="slow">
    <p:push dir="u"/>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14748" y="2362200"/>
            <a:ext cx="8915400" cy="1470025"/>
          </a:xfrm>
        </p:spPr>
        <p:txBody>
          <a:bodyPr>
            <a:noAutofit/>
          </a:bodyPr>
          <a:lstStyle/>
          <a:p>
            <a:pPr algn="l"/>
            <a:r>
              <a:rPr lang="en-US" sz="1100" dirty="0"/>
              <a:t/>
            </a:r>
            <a:br>
              <a:rPr lang="en-US" sz="1100" dirty="0"/>
            </a:br>
            <a:r>
              <a:rPr lang="en-US" sz="1100" dirty="0"/>
              <a:t> </a:t>
            </a:r>
            <a:br>
              <a:rPr lang="en-US" sz="1100" dirty="0"/>
            </a:br>
            <a:r>
              <a:rPr lang="en-US" sz="1100" dirty="0"/>
              <a:t> </a:t>
            </a:r>
            <a:br>
              <a:rPr lang="en-US" sz="1100" dirty="0"/>
            </a:br>
            <a:r>
              <a:rPr lang="en-US" sz="2000" b="1" dirty="0"/>
              <a:t>Student Sample 5: Grade 9</a:t>
            </a:r>
            <a:br>
              <a:rPr lang="en-US" sz="2000" b="1" dirty="0"/>
            </a:br>
            <a:r>
              <a:rPr lang="en-US" sz="2000" b="1" dirty="0"/>
              <a:t>“A Discipline Policy I Would Recommend</a:t>
            </a:r>
            <a:r>
              <a:rPr lang="en-US" sz="2000" b="1" dirty="0" smtClean="0"/>
              <a:t>”--continued</a:t>
            </a:r>
            <a:r>
              <a:rPr lang="en-US" sz="1100" dirty="0" smtClean="0"/>
              <a:t/>
            </a:r>
            <a:br>
              <a:rPr lang="en-US" sz="1100" dirty="0" smtClean="0"/>
            </a:br>
            <a:r>
              <a:rPr lang="en-US" sz="1100" dirty="0"/>
              <a:t/>
            </a:r>
            <a:br>
              <a:rPr lang="en-US" sz="1100" dirty="0"/>
            </a:br>
            <a:r>
              <a:rPr lang="en-US" sz="1600" b="1" dirty="0">
                <a:solidFill>
                  <a:srgbClr val="FF0000"/>
                </a:solidFill>
              </a:rPr>
              <a:t/>
            </a:r>
            <a:br>
              <a:rPr lang="en-US" sz="1600" b="1" dirty="0">
                <a:solidFill>
                  <a:srgbClr val="FF0000"/>
                </a:solidFill>
              </a:rPr>
            </a:br>
            <a:r>
              <a:rPr lang="en-US" sz="1600" dirty="0" smtClean="0"/>
              <a:t/>
            </a:r>
            <a:br>
              <a:rPr lang="en-US" sz="1600" dirty="0" smtClean="0"/>
            </a:br>
            <a:r>
              <a:rPr lang="en-US" sz="1600" dirty="0" smtClean="0"/>
              <a:t>When </a:t>
            </a:r>
            <a:r>
              <a:rPr lang="en-US" sz="1600" dirty="0"/>
              <a:t>discipline is given to a student who breaks simple rules, it, most times, results in the same consequence, regularly ISS, which is still a form of suspension, and most times they’re sent to ISS for “non-violent misbehavior—like being disruptive, acting disrespectfully, tardiness, profanity, and dress code violations” as also stated from the reading excerpt “Rethinking School Discipline.”  I believe these can be handled in other ways than being sent to ISS or suspended.  For myself, I personally disagree with anyone who believes all bad behavior should be disciplined by punishment such as expulsion.</a:t>
            </a:r>
            <a:br>
              <a:rPr lang="en-US" sz="1600" dirty="0"/>
            </a:br>
            <a:r>
              <a:rPr lang="en-US" sz="1600" dirty="0" smtClean="0"/>
              <a:t/>
            </a:r>
            <a:br>
              <a:rPr lang="en-US" sz="1600" dirty="0" smtClean="0"/>
            </a:br>
            <a:r>
              <a:rPr lang="en-US" sz="1600" dirty="0" smtClean="0"/>
              <a:t>Treating </a:t>
            </a:r>
            <a:r>
              <a:rPr lang="en-US" sz="1600" dirty="0"/>
              <a:t>both simple rule breakers and crime involved students with the same discipline for different levels of misbehavior, to me, is wrong.  I believe there should be different levels of discipline depending on the misbehavior committed.  A small rule break could go through lunch detention or be sent to another class so they can continue to learn and go to classes in school.  Taking a child out of school can keep them from being able to learn and in turn detrimental their future lives, like I explained earlier.  Treating crime students with discipline to help them in rough times or to continue their learning rather than an arrest also helps, and is what I think is better to do.  Following a policy like this, is almost like the one mentioned in the excerpt “Seeing the Toll, Schools Revise Zero Tolerance” which talked about and discussed flexibility, help, and behavior changing policies.  These policies that will further help the students learn rather than break rules or commit crimes can help many schools and students be treated fairly and change them for better in the future. </a:t>
            </a:r>
            <a:r>
              <a:rPr lang="en-US" sz="1800" dirty="0"/>
              <a:t/>
            </a:r>
            <a:br>
              <a:rPr lang="en-US" sz="1800" dirty="0"/>
            </a:br>
            <a:r>
              <a:rPr lang="en-US" sz="1600" dirty="0"/>
              <a:t> </a:t>
            </a:r>
            <a:br>
              <a:rPr lang="en-US" sz="1600" dirty="0"/>
            </a:br>
            <a:endParaRPr lang="en-US" sz="1200" dirty="0"/>
          </a:p>
        </p:txBody>
      </p:sp>
    </p:spTree>
    <p:extLst>
      <p:ext uri="{BB962C8B-B14F-4D97-AF65-F5344CB8AC3E}">
        <p14:creationId xmlns:p14="http://schemas.microsoft.com/office/powerpoint/2010/main" val="1687300879"/>
      </p:ext>
    </p:extLst>
  </p:cSld>
  <p:clrMapOvr>
    <a:masterClrMapping/>
  </p:clrMapOvr>
  <p:transition spd="slow">
    <p:push dir="u"/>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 y="2895600"/>
            <a:ext cx="8763000" cy="304800"/>
          </a:xfrm>
        </p:spPr>
        <p:txBody>
          <a:bodyPr>
            <a:normAutofit fontScale="90000"/>
          </a:bodyPr>
          <a:lstStyle/>
          <a:p>
            <a:r>
              <a:rPr lang="en-US" dirty="0" smtClean="0"/>
              <a:t>“</a:t>
            </a:r>
            <a:r>
              <a:rPr lang="en-US" b="1" dirty="0" smtClean="0"/>
              <a:t>A Discipline Policy I Would Recommend</a:t>
            </a:r>
            <a:r>
              <a:rPr lang="en-US" dirty="0" smtClean="0"/>
              <a:t>”:  How did we do?</a:t>
            </a:r>
            <a:br>
              <a:rPr lang="en-US" dirty="0" smtClean="0"/>
            </a:br>
            <a:r>
              <a:rPr lang="en-US" dirty="0"/>
              <a:t/>
            </a:r>
            <a:br>
              <a:rPr lang="en-US" dirty="0"/>
            </a:br>
            <a:r>
              <a:rPr lang="en-US" sz="4000" dirty="0" smtClean="0"/>
              <a:t/>
            </a:r>
            <a:br>
              <a:rPr lang="en-US" sz="4000" dirty="0" smtClean="0"/>
            </a:br>
            <a:r>
              <a:rPr lang="en-US" sz="4000" dirty="0" smtClean="0"/>
              <a:t/>
            </a:r>
            <a:br>
              <a:rPr lang="en-US" sz="4000" dirty="0" smtClean="0"/>
            </a:br>
            <a:r>
              <a:rPr lang="en-US" sz="4000" dirty="0" smtClean="0"/>
              <a:t>Let’s share our new sentences that explain the connection between the evidence and the claim and that help keep the focus on the claim.</a:t>
            </a:r>
            <a:endParaRPr lang="en-US" sz="4000" dirty="0"/>
          </a:p>
        </p:txBody>
      </p:sp>
    </p:spTree>
    <p:extLst>
      <p:ext uri="{BB962C8B-B14F-4D97-AF65-F5344CB8AC3E}">
        <p14:creationId xmlns:p14="http://schemas.microsoft.com/office/powerpoint/2010/main" val="1120195309"/>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381000"/>
            <a:ext cx="7772400" cy="1676399"/>
          </a:xfrm>
        </p:spPr>
        <p:txBody>
          <a:bodyPr/>
          <a:lstStyle/>
          <a:p>
            <a:r>
              <a:rPr lang="en-US" dirty="0" smtClean="0"/>
              <a:t>Claim Reminders</a:t>
            </a:r>
            <a:endParaRPr lang="en-US" dirty="0"/>
          </a:p>
        </p:txBody>
      </p:sp>
      <p:sp>
        <p:nvSpPr>
          <p:cNvPr id="3" name="Subtitle 2"/>
          <p:cNvSpPr>
            <a:spLocks noGrp="1"/>
          </p:cNvSpPr>
          <p:nvPr>
            <p:ph type="subTitle" idx="1"/>
          </p:nvPr>
        </p:nvSpPr>
        <p:spPr>
          <a:xfrm>
            <a:off x="762000" y="1981200"/>
            <a:ext cx="7034981" cy="3505200"/>
          </a:xfrm>
        </p:spPr>
        <p:txBody>
          <a:bodyPr>
            <a:normAutofit fontScale="85000" lnSpcReduction="20000"/>
          </a:bodyPr>
          <a:lstStyle/>
          <a:p>
            <a:pPr marL="457200" indent="-457200" algn="l">
              <a:buFont typeface="Arial" panose="020B0604020202020204" pitchFamily="34" charset="0"/>
              <a:buChar char="•"/>
            </a:pPr>
            <a:r>
              <a:rPr lang="en-US" b="1" i="1" dirty="0">
                <a:solidFill>
                  <a:schemeClr val="tx1"/>
                </a:solidFill>
              </a:rPr>
              <a:t>Takes a position (side or stance)</a:t>
            </a:r>
          </a:p>
          <a:p>
            <a:pPr marL="457200" indent="-457200" algn="l">
              <a:buFont typeface="Arial" panose="020B0604020202020204" pitchFamily="34" charset="0"/>
              <a:buChar char="•"/>
            </a:pPr>
            <a:r>
              <a:rPr lang="en-US" b="1" i="1" dirty="0" smtClean="0">
                <a:solidFill>
                  <a:schemeClr val="tx1"/>
                </a:solidFill>
              </a:rPr>
              <a:t>Clear, strong wording</a:t>
            </a:r>
          </a:p>
          <a:p>
            <a:pPr marL="457200" indent="-457200" algn="l">
              <a:buFont typeface="Arial" panose="020B0604020202020204" pitchFamily="34" charset="0"/>
              <a:buChar char="•"/>
            </a:pPr>
            <a:r>
              <a:rPr lang="en-US" b="1" i="1" dirty="0" smtClean="0">
                <a:solidFill>
                  <a:schemeClr val="tx1"/>
                </a:solidFill>
              </a:rPr>
              <a:t>Avoids phrases such as “I think” or “I believe”</a:t>
            </a:r>
          </a:p>
          <a:p>
            <a:pPr marL="457200" indent="-457200" algn="l">
              <a:buFont typeface="Arial" panose="020B0604020202020204" pitchFamily="34" charset="0"/>
              <a:buChar char="•"/>
            </a:pPr>
            <a:r>
              <a:rPr lang="en-US" b="1" i="1" dirty="0" smtClean="0">
                <a:solidFill>
                  <a:schemeClr val="tx1"/>
                </a:solidFill>
              </a:rPr>
              <a:t>Shows the direction or angle you’ll take—narrows the topic</a:t>
            </a:r>
          </a:p>
          <a:p>
            <a:pPr marL="457200" indent="-457200" algn="l">
              <a:buFont typeface="Arial" panose="020B0604020202020204" pitchFamily="34" charset="0"/>
              <a:buChar char="•"/>
            </a:pPr>
            <a:r>
              <a:rPr lang="en-US" b="1" i="1" dirty="0" smtClean="0">
                <a:solidFill>
                  <a:schemeClr val="tx1"/>
                </a:solidFill>
              </a:rPr>
              <a:t>Fulfills all of the requirements of the assignment or prompt—meets the PURPOSE of the writing</a:t>
            </a:r>
          </a:p>
        </p:txBody>
      </p:sp>
      <p:pic>
        <p:nvPicPr>
          <p:cNvPr id="1026" name="Picture 2" descr="C:\Users\Jean\AppData\Local\Microsoft\Windows\Temporary Internet Files\Content.IE5\GXFNK8EW\prod1250_dt[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0" y="381000"/>
            <a:ext cx="2000250" cy="200025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7656938" y="1295400"/>
            <a:ext cx="535724" cy="923330"/>
          </a:xfrm>
          <a:prstGeom prst="rect">
            <a:avLst/>
          </a:prstGeom>
          <a:noFill/>
        </p:spPr>
        <p:txBody>
          <a:bodyPr wrap="none" lIns="91440" tIns="45720" rIns="91440" bIns="45720">
            <a:spAutoFit/>
          </a:bodyPr>
          <a:lstStyle/>
          <a:p>
            <a:pPr algn="ctr"/>
            <a:r>
              <a:rPr lang="en-US" sz="54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1</a:t>
            </a:r>
            <a:endParaRPr lang="en-US" sz="54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extLst>
      <p:ext uri="{BB962C8B-B14F-4D97-AF65-F5344CB8AC3E}">
        <p14:creationId xmlns:p14="http://schemas.microsoft.com/office/powerpoint/2010/main" val="2783523005"/>
      </p:ext>
    </p:extLst>
  </p:cSld>
  <p:clrMapOvr>
    <a:masterClrMapping/>
  </p:clrMapOvr>
  <p:transition spd="slow">
    <p:push dir="u"/>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 y="2895600"/>
            <a:ext cx="8763000" cy="304800"/>
          </a:xfrm>
        </p:spPr>
        <p:txBody>
          <a:bodyPr>
            <a:normAutofit fontScale="90000"/>
          </a:bodyPr>
          <a:lstStyle/>
          <a:p>
            <a:r>
              <a:rPr lang="en-US" dirty="0" smtClean="0"/>
              <a:t>“</a:t>
            </a:r>
            <a:r>
              <a:rPr lang="en-US" b="1" dirty="0" smtClean="0"/>
              <a:t>A Discipline Policy I Would Recommend</a:t>
            </a:r>
            <a:r>
              <a:rPr lang="en-US" dirty="0" smtClean="0"/>
              <a:t>”:  How did we do?</a:t>
            </a:r>
            <a:br>
              <a:rPr lang="en-US" dirty="0" smtClean="0"/>
            </a:br>
            <a:r>
              <a:rPr lang="en-US" dirty="0"/>
              <a:t/>
            </a:r>
            <a:br>
              <a:rPr lang="en-US" dirty="0"/>
            </a:br>
            <a:r>
              <a:rPr lang="en-US" sz="4000" dirty="0" smtClean="0"/>
              <a:t/>
            </a:r>
            <a:br>
              <a:rPr lang="en-US" sz="4000" dirty="0" smtClean="0"/>
            </a:br>
            <a:r>
              <a:rPr lang="en-US" sz="4000" dirty="0" smtClean="0"/>
              <a:t/>
            </a:r>
            <a:br>
              <a:rPr lang="en-US" sz="4000" dirty="0" smtClean="0"/>
            </a:br>
            <a:r>
              <a:rPr lang="en-US" sz="4000" dirty="0" smtClean="0"/>
              <a:t>Let’s share our new sentences in which we use authorizing to take advantage of the expertise of our sources in convincing the school board to adopt our suggestions.</a:t>
            </a:r>
            <a:endParaRPr lang="en-US" sz="4000" dirty="0"/>
          </a:p>
        </p:txBody>
      </p:sp>
    </p:spTree>
    <p:extLst>
      <p:ext uri="{BB962C8B-B14F-4D97-AF65-F5344CB8AC3E}">
        <p14:creationId xmlns:p14="http://schemas.microsoft.com/office/powerpoint/2010/main" val="3669529686"/>
      </p:ext>
    </p:extLst>
  </p:cSld>
  <p:clrMapOvr>
    <a:masterClrMapping/>
  </p:clrMapOvr>
  <p:transition spd="slow">
    <p:push dir="u"/>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Tom Fox’s On Demand Mini-Unit</a:t>
            </a:r>
            <a:endParaRPr lang="en-US" dirty="0"/>
          </a:p>
        </p:txBody>
      </p:sp>
    </p:spTree>
    <p:extLst>
      <p:ext uri="{BB962C8B-B14F-4D97-AF65-F5344CB8AC3E}">
        <p14:creationId xmlns:p14="http://schemas.microsoft.com/office/powerpoint/2010/main" val="318673903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057400"/>
            <a:ext cx="8229600" cy="1143000"/>
          </a:xfrm>
        </p:spPr>
        <p:txBody>
          <a:bodyPr>
            <a:normAutofit fontScale="90000"/>
          </a:bodyPr>
          <a:lstStyle/>
          <a:p>
            <a:r>
              <a:rPr lang="en-US" b="1" dirty="0"/>
              <a:t>Debriefing:  Naming it and Claiming it.  </a:t>
            </a:r>
            <a:br>
              <a:rPr lang="en-US" b="1" dirty="0"/>
            </a:br>
            <a:r>
              <a:rPr lang="en-US" b="1" dirty="0"/>
              <a:t/>
            </a:r>
            <a:br>
              <a:rPr lang="en-US" b="1" dirty="0"/>
            </a:br>
            <a:r>
              <a:rPr lang="en-US" b="1" dirty="0"/>
              <a:t>What have we learned and how can we use this in the short window before testing?</a:t>
            </a:r>
            <a:endParaRPr lang="en-US" dirty="0"/>
          </a:p>
        </p:txBody>
      </p:sp>
    </p:spTree>
    <p:extLst>
      <p:ext uri="{BB962C8B-B14F-4D97-AF65-F5344CB8AC3E}">
        <p14:creationId xmlns:p14="http://schemas.microsoft.com/office/powerpoint/2010/main" val="21653788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143000" y="381000"/>
            <a:ext cx="7034981" cy="1752600"/>
          </a:xfrm>
        </p:spPr>
        <p:txBody>
          <a:bodyPr>
            <a:normAutofit/>
          </a:bodyPr>
          <a:lstStyle/>
          <a:p>
            <a:pPr algn="l"/>
            <a:r>
              <a:rPr lang="en-US" b="1" i="1" dirty="0" smtClean="0">
                <a:solidFill>
                  <a:schemeClr val="tx1"/>
                </a:solidFill>
              </a:rPr>
              <a:t>TRY IT!  WHAT CLAIM WOULD YOU MAKE FOR THIS PROMPT?</a:t>
            </a:r>
            <a:endParaRPr lang="en-US" b="1" i="1" dirty="0">
              <a:solidFill>
                <a:schemeClr val="tx1"/>
              </a:solidFill>
            </a:endParaRPr>
          </a:p>
        </p:txBody>
      </p:sp>
      <p:sp>
        <p:nvSpPr>
          <p:cNvPr id="5" name="TextBox 4"/>
          <p:cNvSpPr txBox="1"/>
          <p:nvPr/>
        </p:nvSpPr>
        <p:spPr>
          <a:xfrm>
            <a:off x="1524000" y="5257800"/>
            <a:ext cx="6324600" cy="1200329"/>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b="1" dirty="0" smtClean="0"/>
              <a:t>Our school board should _______________________.</a:t>
            </a:r>
          </a:p>
          <a:p>
            <a:endParaRPr lang="en-US" b="1" dirty="0"/>
          </a:p>
          <a:p>
            <a:r>
              <a:rPr lang="en-US" b="1" dirty="0" smtClean="0"/>
              <a:t>Because __________________, our school board should ________________.</a:t>
            </a:r>
            <a:endParaRPr lang="en-US" b="1" dirty="0"/>
          </a:p>
        </p:txBody>
      </p:sp>
      <p:sp>
        <p:nvSpPr>
          <p:cNvPr id="6" name="Rectangle 5"/>
          <p:cNvSpPr/>
          <p:nvPr/>
        </p:nvSpPr>
        <p:spPr>
          <a:xfrm>
            <a:off x="533400" y="1676400"/>
            <a:ext cx="8229600" cy="3358612"/>
          </a:xfrm>
          <a:prstGeom prst="rect">
            <a:avLst/>
          </a:prstGeom>
        </p:spPr>
        <p:txBody>
          <a:bodyPr wrap="square">
            <a:spAutoFit/>
          </a:bodyPr>
          <a:lstStyle/>
          <a:p>
            <a:pPr>
              <a:spcBef>
                <a:spcPts val="225"/>
              </a:spcBef>
            </a:pPr>
            <a:r>
              <a:rPr lang="en-US" sz="2000" spc="-50" dirty="0"/>
              <a:t>B.</a:t>
            </a:r>
            <a:r>
              <a:rPr lang="en-US" sz="2000" spc="-15" dirty="0"/>
              <a:t> Discipline and Learning</a:t>
            </a:r>
            <a:endParaRPr lang="en-US" sz="1100" dirty="0"/>
          </a:p>
          <a:p>
            <a:pPr>
              <a:lnSpc>
                <a:spcPts val="800"/>
              </a:lnSpc>
              <a:spcBef>
                <a:spcPts val="40"/>
              </a:spcBef>
            </a:pPr>
            <a:r>
              <a:rPr lang="en-US" sz="1000" dirty="0"/>
              <a:t> </a:t>
            </a:r>
            <a:endParaRPr lang="en-US" sz="1100" dirty="0"/>
          </a:p>
          <a:p>
            <a:pPr marR="42545">
              <a:lnSpc>
                <a:spcPct val="97000"/>
              </a:lnSpc>
            </a:pPr>
            <a:r>
              <a:rPr lang="en-US" dirty="0"/>
              <a:t>School discipline is in the news because students who break simple rules are sometimes punished in the same ways as students who commit crimes at school. What discipline policy would you recommend to your School Board to make sure that all students have a chance to learn? Why?</a:t>
            </a:r>
            <a:endParaRPr lang="en-US" sz="1100" dirty="0"/>
          </a:p>
          <a:p>
            <a:pPr marR="42545">
              <a:lnSpc>
                <a:spcPct val="97000"/>
              </a:lnSpc>
            </a:pPr>
            <a:r>
              <a:rPr lang="en-US" dirty="0"/>
              <a:t> </a:t>
            </a:r>
            <a:endParaRPr lang="en-US" sz="1100" dirty="0"/>
          </a:p>
          <a:p>
            <a:pPr marR="42545">
              <a:lnSpc>
                <a:spcPct val="97000"/>
              </a:lnSpc>
            </a:pPr>
            <a:r>
              <a:rPr lang="en-US" dirty="0"/>
              <a:t>Write an argument. Use ideas and evidence from the reading packet to support your argument. Use what you have learned about citing and quoting sources in your writing.   </a:t>
            </a:r>
            <a:endParaRPr lang="en-US" sz="1100" dirty="0"/>
          </a:p>
          <a:p>
            <a:pPr marR="42545">
              <a:lnSpc>
                <a:spcPct val="97000"/>
              </a:lnSpc>
            </a:pPr>
            <a:r>
              <a:rPr lang="en-US" dirty="0"/>
              <a:t> </a:t>
            </a:r>
            <a:endParaRPr lang="en-US" sz="1100" dirty="0"/>
          </a:p>
          <a:p>
            <a:pPr marR="42545">
              <a:lnSpc>
                <a:spcPct val="97000"/>
              </a:lnSpc>
            </a:pPr>
            <a:r>
              <a:rPr lang="en-US" dirty="0"/>
              <a:t>The audience for your argument is the President of your School Board.</a:t>
            </a:r>
            <a:endParaRPr lang="en-US" sz="1100" dirty="0"/>
          </a:p>
          <a:p>
            <a:r>
              <a:rPr lang="en-US" sz="1100" dirty="0"/>
              <a:t> </a:t>
            </a:r>
            <a:endParaRPr lang="en-US" sz="1100" dirty="0">
              <a:latin typeface="Times New Roman"/>
              <a:ea typeface="Times New Roman"/>
            </a:endParaRPr>
          </a:p>
        </p:txBody>
      </p:sp>
    </p:spTree>
    <p:extLst>
      <p:ext uri="{BB962C8B-B14F-4D97-AF65-F5344CB8AC3E}">
        <p14:creationId xmlns:p14="http://schemas.microsoft.com/office/powerpoint/2010/main" val="327707927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190500"/>
            <a:ext cx="6577781" cy="1752600"/>
          </a:xfrm>
        </p:spPr>
        <p:txBody>
          <a:bodyPr>
            <a:normAutofit/>
          </a:bodyPr>
          <a:lstStyle/>
          <a:p>
            <a:pPr algn="l"/>
            <a:r>
              <a:rPr lang="en-US" b="1" dirty="0" smtClean="0">
                <a:solidFill>
                  <a:schemeClr val="tx1"/>
                </a:solidFill>
              </a:rPr>
              <a:t>Claims Under Construction!</a:t>
            </a:r>
            <a:endParaRPr lang="en-US" b="1" dirty="0">
              <a:solidFill>
                <a:schemeClr val="tx1"/>
              </a:solidFill>
            </a:endParaRPr>
          </a:p>
        </p:txBody>
      </p:sp>
      <p:sp>
        <p:nvSpPr>
          <p:cNvPr id="5" name="TextBox 4"/>
          <p:cNvSpPr txBox="1"/>
          <p:nvPr/>
        </p:nvSpPr>
        <p:spPr>
          <a:xfrm>
            <a:off x="381000" y="1066800"/>
            <a:ext cx="7010400" cy="92333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b="1" dirty="0" smtClean="0"/>
              <a:t>It’s worth the effort to read, revise, re-read, revise … until your claim is clearly and strongly worded.  If your claim is easy to understand and is specific, your paper will be easier to write.</a:t>
            </a:r>
            <a:endParaRPr lang="en-US" b="1" dirty="0"/>
          </a:p>
        </p:txBody>
      </p:sp>
      <p:pic>
        <p:nvPicPr>
          <p:cNvPr id="2050" name="Picture 2" descr="C:\Users\Jean\AppData\Local\Microsoft\Windows\Temporary Internet Files\Content.IE5\GXFNK8EW\7417287052_ca9e644931_z[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63324" y="4267200"/>
            <a:ext cx="3149600" cy="221948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C:\Users\Jean\AppData\Local\Microsoft\Windows\Temporary Internet Files\Content.IE5\GXFNK8EW\prod1250_dt[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06148" y="152400"/>
            <a:ext cx="1752600" cy="175260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8077200" y="981670"/>
            <a:ext cx="535724" cy="923330"/>
          </a:xfrm>
          <a:prstGeom prst="rect">
            <a:avLst/>
          </a:prstGeom>
          <a:noFill/>
        </p:spPr>
        <p:txBody>
          <a:bodyPr wrap="none" lIns="91440" tIns="45720" rIns="91440" bIns="45720">
            <a:spAutoFit/>
          </a:bodyPr>
          <a:lstStyle/>
          <a:p>
            <a:pPr algn="ctr"/>
            <a:r>
              <a:rPr lang="en-US" sz="54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2</a:t>
            </a:r>
            <a:endParaRPr lang="en-US" sz="54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pic>
        <p:nvPicPr>
          <p:cNvPr id="11" name="Picture 2" descr="C:\Users\Jean\AppData\Local\Microsoft\Windows\Temporary Internet Files\Content.IE5\G12R7NS6\0203151106a.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2320" t="14547" r="17455" b="16112"/>
          <a:stretch/>
        </p:blipFill>
        <p:spPr bwMode="auto">
          <a:xfrm rot="10264276">
            <a:off x="724006" y="2527526"/>
            <a:ext cx="4312303" cy="27928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6415220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190500"/>
            <a:ext cx="6577781" cy="1752600"/>
          </a:xfrm>
        </p:spPr>
        <p:txBody>
          <a:bodyPr>
            <a:normAutofit/>
          </a:bodyPr>
          <a:lstStyle/>
          <a:p>
            <a:pPr algn="l"/>
            <a:r>
              <a:rPr lang="en-US" b="1" dirty="0" smtClean="0">
                <a:solidFill>
                  <a:schemeClr val="tx1"/>
                </a:solidFill>
              </a:rPr>
              <a:t>Claims Under Construction!</a:t>
            </a:r>
            <a:endParaRPr lang="en-US" b="1" dirty="0">
              <a:solidFill>
                <a:schemeClr val="tx1"/>
              </a:solidFill>
            </a:endParaRPr>
          </a:p>
        </p:txBody>
      </p:sp>
      <p:sp>
        <p:nvSpPr>
          <p:cNvPr id="5" name="TextBox 4"/>
          <p:cNvSpPr txBox="1"/>
          <p:nvPr/>
        </p:nvSpPr>
        <p:spPr>
          <a:xfrm>
            <a:off x="381000" y="1066800"/>
            <a:ext cx="7010400" cy="92333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US" b="1" dirty="0"/>
              <a:t>Try at least 3 different versions of your </a:t>
            </a:r>
            <a:r>
              <a:rPr lang="en-US" b="1" dirty="0" smtClean="0"/>
              <a:t>claim—or even 3 completely different angles.  </a:t>
            </a:r>
            <a:r>
              <a:rPr lang="en-US" b="1" dirty="0"/>
              <a:t>Share with your elbow partner.  Work together to remove or </a:t>
            </a:r>
            <a:r>
              <a:rPr lang="en-US" b="1" dirty="0" smtClean="0"/>
              <a:t>add </a:t>
            </a:r>
            <a:r>
              <a:rPr lang="en-US" b="1" dirty="0"/>
              <a:t>words that make the claim clear and specific.</a:t>
            </a:r>
          </a:p>
        </p:txBody>
      </p:sp>
      <p:pic>
        <p:nvPicPr>
          <p:cNvPr id="2050" name="Picture 2" descr="C:\Users\Jean\AppData\Local\Microsoft\Windows\Temporary Internet Files\Content.IE5\GXFNK8EW\7417287052_ca9e644931_z[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3200400"/>
            <a:ext cx="3149600" cy="2219484"/>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Jean\AppData\Local\Microsoft\Windows\Temporary Internet Files\Content.IE5\GXFNK8EW\0203151101.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3263" t="17180" r="21814"/>
          <a:stretch/>
        </p:blipFill>
        <p:spPr bwMode="auto">
          <a:xfrm rot="553225">
            <a:off x="6347337" y="2363104"/>
            <a:ext cx="2088125" cy="2165407"/>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C:\Users\Jean\AppData\Local\Microsoft\Windows\Temporary Internet Files\Content.IE5\MB84JQZ0\0203151101a.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36989" t="7846" r="16542" b="6488"/>
          <a:stretch/>
        </p:blipFill>
        <p:spPr bwMode="auto">
          <a:xfrm rot="4857986">
            <a:off x="904345" y="2184907"/>
            <a:ext cx="1965612" cy="2038354"/>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C:\Users\Jean\AppData\Local\Microsoft\Windows\Temporary Internet Files\Content.IE5\O1M9SEUU\0203151106.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37193" t="19018" r="25523"/>
          <a:stretch/>
        </p:blipFill>
        <p:spPr bwMode="auto">
          <a:xfrm rot="4061335">
            <a:off x="1035524" y="4440255"/>
            <a:ext cx="1603594" cy="1959257"/>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C:\Users\Jean\AppData\Local\Microsoft\Windows\Temporary Internet Files\Content.IE5\GXFNK8EW\0203151121.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26845" t="14406" r="22965"/>
          <a:stretch/>
        </p:blipFill>
        <p:spPr bwMode="auto">
          <a:xfrm rot="3779875">
            <a:off x="6728020" y="4570217"/>
            <a:ext cx="2065219" cy="19811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075642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7"/>
          <p:cNvGraphicFramePr>
            <a:graphicFrameLocks noGrp="1"/>
          </p:cNvGraphicFramePr>
          <p:nvPr>
            <p:extLst>
              <p:ext uri="{D42A27DB-BD31-4B8C-83A1-F6EECF244321}">
                <p14:modId xmlns:p14="http://schemas.microsoft.com/office/powerpoint/2010/main" val="2961159961"/>
              </p:ext>
            </p:extLst>
          </p:nvPr>
        </p:nvGraphicFramePr>
        <p:xfrm>
          <a:off x="1371600" y="3581400"/>
          <a:ext cx="6096000" cy="3032760"/>
        </p:xfrm>
        <a:graphic>
          <a:graphicData uri="http://schemas.openxmlformats.org/drawingml/2006/table">
            <a:tbl>
              <a:tblPr firstRow="1" bandRow="1">
                <a:tableStyleId>{5C22544A-7EE6-4342-B048-85BDC9FD1C3A}</a:tableStyleId>
              </a:tblPr>
              <a:tblGrid>
                <a:gridCol w="2032000"/>
                <a:gridCol w="2032000"/>
                <a:gridCol w="2032000"/>
              </a:tblGrid>
              <a:tr h="370840">
                <a:tc gridSpan="3">
                  <a:txBody>
                    <a:bodyPr/>
                    <a:lstStyle/>
                    <a:p>
                      <a:r>
                        <a:rPr lang="en-US" dirty="0" smtClean="0"/>
                        <a:t>Claim</a:t>
                      </a:r>
                      <a:endParaRPr lang="en-US" dirty="0"/>
                    </a:p>
                  </a:txBody>
                  <a:tcPr/>
                </a:tc>
                <a:tc hMerge="1">
                  <a:txBody>
                    <a:bodyPr/>
                    <a:lstStyle/>
                    <a:p>
                      <a:endParaRPr lang="en-US" dirty="0"/>
                    </a:p>
                  </a:txBody>
                  <a:tcPr/>
                </a:tc>
                <a:tc hMerge="1">
                  <a:txBody>
                    <a:bodyPr/>
                    <a:lstStyle/>
                    <a:p>
                      <a:endParaRPr lang="en-US" dirty="0"/>
                    </a:p>
                  </a:txBody>
                  <a:tcPr/>
                </a:tc>
              </a:tr>
              <a:tr h="370840">
                <a:tc gridSpan="3">
                  <a:txBody>
                    <a:bodyPr/>
                    <a:lstStyle/>
                    <a:p>
                      <a:r>
                        <a:rPr lang="en-US" dirty="0" smtClean="0"/>
                        <a:t>Source</a:t>
                      </a:r>
                      <a:endParaRPr lang="en-US" dirty="0"/>
                    </a:p>
                  </a:txBody>
                  <a:tcPr/>
                </a:tc>
                <a:tc hMerge="1">
                  <a:txBody>
                    <a:bodyPr/>
                    <a:lstStyle/>
                    <a:p>
                      <a:endParaRPr lang="en-US" dirty="0"/>
                    </a:p>
                  </a:txBody>
                  <a:tcPr/>
                </a:tc>
                <a:tc hMerge="1">
                  <a:txBody>
                    <a:bodyPr/>
                    <a:lstStyle/>
                    <a:p>
                      <a:endParaRPr lang="en-US" dirty="0"/>
                    </a:p>
                  </a:txBody>
                  <a:tcPr/>
                </a:tc>
              </a:tr>
              <a:tr h="370840">
                <a:tc>
                  <a:txBody>
                    <a:bodyPr/>
                    <a:lstStyle/>
                    <a:p>
                      <a:r>
                        <a:rPr lang="en-US" b="1" dirty="0" smtClean="0"/>
                        <a:t>Evidence</a:t>
                      </a:r>
                      <a:endParaRPr lang="en-US" b="1" dirty="0"/>
                    </a:p>
                  </a:txBody>
                  <a:tcPr/>
                </a:tc>
                <a:tc>
                  <a:txBody>
                    <a:bodyPr/>
                    <a:lstStyle/>
                    <a:p>
                      <a:r>
                        <a:rPr lang="en-US" b="1" dirty="0" smtClean="0"/>
                        <a:t>Connection</a:t>
                      </a:r>
                      <a:endParaRPr lang="en-US" b="1" dirty="0"/>
                    </a:p>
                  </a:txBody>
                  <a:tcPr/>
                </a:tc>
                <a:tc>
                  <a:txBody>
                    <a:bodyPr/>
                    <a:lstStyle/>
                    <a:p>
                      <a:r>
                        <a:rPr lang="en-US" b="1" dirty="0" smtClean="0"/>
                        <a:t>Outcome</a:t>
                      </a:r>
                      <a:endParaRPr lang="en-US" b="1" dirty="0"/>
                    </a:p>
                  </a:txBody>
                  <a:tcPr/>
                </a:tc>
              </a:tr>
              <a:tr h="370840">
                <a:tc>
                  <a:txBody>
                    <a:bodyPr/>
                    <a:lstStyle/>
                    <a:p>
                      <a:endParaRPr lang="en-US" dirty="0" smtClean="0"/>
                    </a:p>
                    <a:p>
                      <a:endParaRPr lang="en-US" dirty="0"/>
                    </a:p>
                  </a:txBody>
                  <a:tcPr/>
                </a:tc>
                <a:tc>
                  <a:txBody>
                    <a:bodyPr/>
                    <a:lstStyle/>
                    <a:p>
                      <a:endParaRPr lang="en-US"/>
                    </a:p>
                  </a:txBody>
                  <a:tcPr/>
                </a:tc>
                <a:tc>
                  <a:txBody>
                    <a:bodyPr/>
                    <a:lstStyle/>
                    <a:p>
                      <a:endParaRPr lang="en-US"/>
                    </a:p>
                  </a:txBody>
                  <a:tcPr/>
                </a:tc>
              </a:tr>
              <a:tr h="370840">
                <a:tc>
                  <a:txBody>
                    <a:bodyPr/>
                    <a:lstStyle/>
                    <a:p>
                      <a:endParaRPr lang="en-US" dirty="0" smtClean="0"/>
                    </a:p>
                    <a:p>
                      <a:endParaRPr lang="en-US" dirty="0"/>
                    </a:p>
                  </a:txBody>
                  <a:tcPr/>
                </a:tc>
                <a:tc>
                  <a:txBody>
                    <a:bodyPr/>
                    <a:lstStyle/>
                    <a:p>
                      <a:endParaRPr lang="en-US"/>
                    </a:p>
                  </a:txBody>
                  <a:tcPr/>
                </a:tc>
                <a:tc>
                  <a:txBody>
                    <a:bodyPr/>
                    <a:lstStyle/>
                    <a:p>
                      <a:endParaRPr lang="en-US" dirty="0"/>
                    </a:p>
                  </a:txBody>
                  <a:tcPr/>
                </a:tc>
              </a:tr>
              <a:tr h="370840">
                <a:tc>
                  <a:txBody>
                    <a:bodyPr/>
                    <a:lstStyle/>
                    <a:p>
                      <a:endParaRPr lang="en-US" dirty="0" smtClean="0"/>
                    </a:p>
                    <a:p>
                      <a:endParaRPr lang="en-US" dirty="0"/>
                    </a:p>
                  </a:txBody>
                  <a:tcPr/>
                </a:tc>
                <a:tc>
                  <a:txBody>
                    <a:bodyPr/>
                    <a:lstStyle/>
                    <a:p>
                      <a:endParaRPr lang="en-US"/>
                    </a:p>
                  </a:txBody>
                  <a:tcPr/>
                </a:tc>
                <a:tc>
                  <a:txBody>
                    <a:bodyPr/>
                    <a:lstStyle/>
                    <a:p>
                      <a:endParaRPr lang="en-US" dirty="0"/>
                    </a:p>
                  </a:txBody>
                  <a:tcPr/>
                </a:tc>
              </a:tr>
            </a:tbl>
          </a:graphicData>
        </a:graphic>
      </p:graphicFrame>
      <p:sp>
        <p:nvSpPr>
          <p:cNvPr id="9" name="TextBox 8"/>
          <p:cNvSpPr txBox="1"/>
          <p:nvPr/>
        </p:nvSpPr>
        <p:spPr>
          <a:xfrm>
            <a:off x="356419" y="239256"/>
            <a:ext cx="6705600" cy="3046988"/>
          </a:xfrm>
          <a:prstGeom prst="rect">
            <a:avLst/>
          </a:prstGeom>
          <a:noFill/>
        </p:spPr>
        <p:txBody>
          <a:bodyPr wrap="square" rtlCol="0">
            <a:spAutoFit/>
          </a:bodyPr>
          <a:lstStyle/>
          <a:p>
            <a:r>
              <a:rPr lang="en-US" sz="2400" b="1" dirty="0" smtClean="0"/>
              <a:t>Write your </a:t>
            </a:r>
            <a:r>
              <a:rPr lang="en-US" sz="2400" b="1" u="sng" dirty="0" smtClean="0"/>
              <a:t>best</a:t>
            </a:r>
            <a:r>
              <a:rPr lang="en-US" sz="2400" b="1" dirty="0" smtClean="0"/>
              <a:t> claim from yesterday’s bell-ringer in the space provided.  Start with the source that you think will be most useful.  Jot down a piece of  evidence that will help support your claim.  Then use the questions listed to explain how each piece of evidence applies to the claim you are making. How and why does it support what you want to the School Board to do? </a:t>
            </a:r>
            <a:endParaRPr lang="en-US" sz="2400" b="1" dirty="0"/>
          </a:p>
        </p:txBody>
      </p:sp>
      <p:pic>
        <p:nvPicPr>
          <p:cNvPr id="5" name="Picture 2" descr="C:\Users\Jean\AppData\Local\Microsoft\Windows\Temporary Internet Files\Content.IE5\GXFNK8EW\prod1250_dt[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62019" y="381000"/>
            <a:ext cx="2000250" cy="200025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7848600" y="1301085"/>
            <a:ext cx="535724" cy="923330"/>
          </a:xfrm>
          <a:prstGeom prst="rect">
            <a:avLst/>
          </a:prstGeom>
          <a:noFill/>
        </p:spPr>
        <p:txBody>
          <a:bodyPr wrap="none" lIns="91440" tIns="45720" rIns="91440" bIns="45720">
            <a:spAutoFit/>
          </a:bodyPr>
          <a:lstStyle/>
          <a:p>
            <a:pPr algn="ctr"/>
            <a:r>
              <a:rPr lang="en-US" sz="54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3</a:t>
            </a:r>
            <a:endParaRPr lang="en-US" sz="54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extLst>
      <p:ext uri="{BB962C8B-B14F-4D97-AF65-F5344CB8AC3E}">
        <p14:creationId xmlns:p14="http://schemas.microsoft.com/office/powerpoint/2010/main" val="2319491474"/>
      </p:ext>
    </p:extLst>
  </p:cSld>
  <p:clrMapOvr>
    <a:masterClrMapping/>
  </p:clrMapOvr>
  <p:transition spd="slow">
    <p:push dir="u"/>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1754</TotalTime>
  <Words>4168</Words>
  <Application>Microsoft Office PowerPoint</Application>
  <PresentationFormat>On-screen Show (4:3)</PresentationFormat>
  <Paragraphs>384</Paragraphs>
  <Slides>52</Slides>
  <Notes>0</Notes>
  <HiddenSlides>0</HiddenSlides>
  <MMClips>0</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Office Theme</vt:lpstr>
      <vt:lpstr>ARGUMENT Writing Bell Ringers Designed to support on-demand performance</vt:lpstr>
      <vt:lpstr>Goal: Use one of the sample tasks to practice skills that will lift the quality of students’ responses  Experience a series of bell-ringers that isolate specific skills or moves students need to make in writing their arguments</vt:lpstr>
      <vt:lpstr>Bell Ringers    In these activities, you’ll review and revise REAL students’ responses.  You’ll be asked to improve the piece by using a specific strategy.   </vt:lpstr>
      <vt:lpstr>Bell Ringers           </vt:lpstr>
      <vt:lpstr>Claim Reminders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Claim Critique</vt:lpstr>
      <vt:lpstr>Claim Critique</vt:lpstr>
      <vt:lpstr>Citing a Source</vt:lpstr>
      <vt:lpstr>Citing a Source</vt:lpstr>
      <vt:lpstr>Citing a Source</vt:lpstr>
      <vt:lpstr>Lifting the Quality of a Draft: “School Bus” </vt:lpstr>
      <vt:lpstr>REMINDER: What we expect in a good response to this on-demand assignment</vt:lpstr>
      <vt:lpstr>Student Draft 1:  School Bus </vt:lpstr>
      <vt:lpstr>Tightening the CLAIM in “School Bus” </vt:lpstr>
      <vt:lpstr>Claim Reminders</vt:lpstr>
      <vt:lpstr>“School Bus”:  Tightening the CLAIM</vt:lpstr>
      <vt:lpstr>PowerPoint Presentation</vt:lpstr>
      <vt:lpstr>“School Bus”:  How did we do? Sharing our revised claims.</vt:lpstr>
      <vt:lpstr>More Practice! Use Student Sample 2, “A Lot of Controversy”</vt:lpstr>
      <vt:lpstr>PowerPoint Presentation</vt:lpstr>
      <vt:lpstr>More Practice! Use Student Sample 2, “A Lot of Controversy”</vt:lpstr>
      <vt:lpstr>PowerPoint Presentation</vt:lpstr>
      <vt:lpstr>“A Lot of Controversy”:  How did we do? Sharing our revisions.</vt:lpstr>
      <vt:lpstr>Connecting Evidence to the Claim  Student Sample 3, “Always an Issue”</vt:lpstr>
      <vt:lpstr>REMINDER: What we expect in a good response to this on-demand assignment</vt:lpstr>
      <vt:lpstr>PowerPoint Presentation</vt:lpstr>
      <vt:lpstr>How did this writer do?</vt:lpstr>
      <vt:lpstr>Student Planner</vt:lpstr>
      <vt:lpstr>“Always an Issue”:  How did we do?    Sharing our ideas for improving the piece.</vt:lpstr>
      <vt:lpstr>Keeping the Claim at the Forefront  Student Sample 4, “We Need to Be Fair”</vt:lpstr>
      <vt:lpstr>Student Sample 4:  Grade 9 “We Need to be Fair”</vt:lpstr>
      <vt:lpstr>Student Sample 4:  Grade 9 “We Need to be Fair,” continued</vt:lpstr>
      <vt:lpstr>Directions  for Student Sample 4, “We Need to Be Fair”</vt:lpstr>
      <vt:lpstr>“We Need to be Fair”:  How did we do?    Let’s share our new sentences that keep the focus on the claim.</vt:lpstr>
      <vt:lpstr>More Practice! Use Student Sample 5, “A Discipline Policy I Would Recommend”</vt:lpstr>
      <vt:lpstr>Directions  for Student Sample 5, “A Discipline Policy I Would Recommend”</vt:lpstr>
      <vt:lpstr>Directions, continued   for Student Sample 5, “A Discipline Policy I Would Recommend”</vt:lpstr>
      <vt:lpstr>     Student Sample 5: Grade 9 “A Discipline Policy I Would Recommend”  A discipline policy I would recommend for Laquey to use is where there [are] warnings for first time offenses, then later on if committed again [there] will be consequences.  For these consequences I believe simple rule breaks and actual crimes should have different consequences.  Consequences for crimes such as sending out the student for the crime or OSS [Out of School Suspension] seems fair to me, and for simple rule breaks the consequences instead of ISS [In School Suspension], almost or the same punishment of a crime, can instead be moving the student to another class or finding them help to stop the simple rule breaks.  When a student commits a crime and receives discipline they are normally kicked out of school. [D]oing this can affect their lives such as mentioned in the reading excerpt “Rethinking School Discipline” by Arne Duncan, U.S. Secretary of Education, who talked about how schools suspending or expelling students for crimes results in a lot of “lost learning time and lost opportunity to provide support.”  [He points out that students sometimes] act out [because] they may need help getting over or through things that are personal.  Others may disagree totally with [expelling] students [who] commit crimes and want them to stay in school rather than [be] disciplined.  To me, it teaches [students] nothing if there are no consequences and even worse, it may not even help them to get support they may need.  A situation like this, when a student has committed a true crime—breaking a law—and not just a rule break, does not warrant a warning, even if it is a first-time offense.  I agree with kicking out the crime committing student, but believe they should still have the chance to learn and could be offered help with anger or trouble happening in their life.  The consequences should be serious, but the assistance provided should be equally serious and extensive.  Current discipline policies do not take into account that rehabilitation should be the ultimate goal, not punishment.    </vt:lpstr>
      <vt:lpstr>     Student Sample 5: Grade 9 “A Discipline Policy I Would Recommend”--continued    When discipline is given to a student who breaks simple rules, it, most times, results in the same consequence, regularly ISS, which is still a form of suspension, and most times they’re sent to ISS for “non-violent misbehavior—like being disruptive, acting disrespectfully, tardiness, profanity, and dress code violations” as also stated from the reading excerpt “Rethinking School Discipline.”  I believe these can be handled in other ways than being sent to ISS or suspended.  For myself, I personally disagree with anyone who believes all bad behavior should be disciplined by punishment such as expulsion.  Treating both simple rule breakers and crime involved students with the same discipline for different levels of misbehavior, to me, is wrong.  I believe there should be different levels of discipline depending on the misbehavior committed.  A small rule break could go through lunch detention or be sent to another class so they can continue to learn and go to classes in school.  Taking a child out of school can keep them from being able to learn and in turn detrimental their future lives, like I explained earlier.  Treating crime students with discipline to help them in rough times or to continue their learning rather than an arrest also helps, and is what I think is better to do.  Following a policy like this, is almost like the one mentioned in the excerpt “Seeing the Toll, Schools Revise Zero Tolerance” which talked about and discussed flexibility, help, and behavior changing policies.  These policies that will further help the students learn rather than break rules or commit crimes can help many schools and students be treated fairly and change them for better in the future.    </vt:lpstr>
      <vt:lpstr>“A Discipline Policy I Would Recommend”:  How did we do?    Let’s share our new sentences that explain the connection between the evidence and the claim and that help keep the focus on the claim.</vt:lpstr>
      <vt:lpstr>“A Discipline Policy I Would Recommend”:  How did we do?    Let’s share our new sentences in which we use authorizing to take advantage of the expertise of our sources in convincing the school board to adopt our suggestions.</vt:lpstr>
      <vt:lpstr>Tom Fox’s On Demand Mini-Unit</vt:lpstr>
      <vt:lpstr>Debriefing:  Naming it and Claiming it.    What have we learned and how can we use this in the short window before testing?</vt:lpstr>
    </vt:vector>
  </TitlesOfParts>
  <Company>University of Louisville College of Education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Jean</dc:creator>
  <cp:lastModifiedBy>Jean</cp:lastModifiedBy>
  <cp:revision>92</cp:revision>
  <dcterms:created xsi:type="dcterms:W3CDTF">2015-01-25T16:32:53Z</dcterms:created>
  <dcterms:modified xsi:type="dcterms:W3CDTF">2015-02-09T20:04:20Z</dcterms:modified>
</cp:coreProperties>
</file>